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648" r:id="rId2"/>
    <p:sldMasterId id="2147483661" r:id="rId3"/>
    <p:sldMasterId id="2147483742" r:id="rId4"/>
    <p:sldMasterId id="2147483687" r:id="rId5"/>
    <p:sldMasterId id="2147483700" r:id="rId6"/>
    <p:sldMasterId id="2147483713" r:id="rId7"/>
    <p:sldMasterId id="2147483672" r:id="rId8"/>
    <p:sldMasterId id="2147483752" r:id="rId9"/>
  </p:sldMasterIdLst>
  <p:notesMasterIdLst>
    <p:notesMasterId r:id="rId75"/>
  </p:notesMasterIdLst>
  <p:sldIdLst>
    <p:sldId id="444" r:id="rId10"/>
    <p:sldId id="508" r:id="rId11"/>
    <p:sldId id="524" r:id="rId12"/>
    <p:sldId id="525" r:id="rId13"/>
    <p:sldId id="314" r:id="rId14"/>
    <p:sldId id="261" r:id="rId15"/>
    <p:sldId id="526" r:id="rId16"/>
    <p:sldId id="527" r:id="rId17"/>
    <p:sldId id="340" r:id="rId18"/>
    <p:sldId id="528" r:id="rId19"/>
    <p:sldId id="342" r:id="rId20"/>
    <p:sldId id="343" r:id="rId21"/>
    <p:sldId id="344" r:id="rId22"/>
    <p:sldId id="345" r:id="rId23"/>
    <p:sldId id="346" r:id="rId24"/>
    <p:sldId id="347" r:id="rId25"/>
    <p:sldId id="348" r:id="rId26"/>
    <p:sldId id="349" r:id="rId27"/>
    <p:sldId id="509" r:id="rId28"/>
    <p:sldId id="510" r:id="rId29"/>
    <p:sldId id="511" r:id="rId30"/>
    <p:sldId id="515" r:id="rId31"/>
    <p:sldId id="516" r:id="rId32"/>
    <p:sldId id="517" r:id="rId33"/>
    <p:sldId id="350" r:id="rId34"/>
    <p:sldId id="351" r:id="rId35"/>
    <p:sldId id="352" r:id="rId36"/>
    <p:sldId id="353" r:id="rId37"/>
    <p:sldId id="354" r:id="rId38"/>
    <p:sldId id="356" r:id="rId39"/>
    <p:sldId id="357" r:id="rId40"/>
    <p:sldId id="358" r:id="rId41"/>
    <p:sldId id="359" r:id="rId42"/>
    <p:sldId id="360" r:id="rId43"/>
    <p:sldId id="361" r:id="rId44"/>
    <p:sldId id="362" r:id="rId45"/>
    <p:sldId id="365" r:id="rId46"/>
    <p:sldId id="366" r:id="rId47"/>
    <p:sldId id="367" r:id="rId48"/>
    <p:sldId id="368" r:id="rId49"/>
    <p:sldId id="369" r:id="rId50"/>
    <p:sldId id="370" r:id="rId51"/>
    <p:sldId id="371" r:id="rId52"/>
    <p:sldId id="372" r:id="rId53"/>
    <p:sldId id="529" r:id="rId54"/>
    <p:sldId id="536" r:id="rId55"/>
    <p:sldId id="376" r:id="rId56"/>
    <p:sldId id="377" r:id="rId57"/>
    <p:sldId id="532" r:id="rId58"/>
    <p:sldId id="530" r:id="rId59"/>
    <p:sldId id="531" r:id="rId60"/>
    <p:sldId id="381" r:id="rId61"/>
    <p:sldId id="382" r:id="rId62"/>
    <p:sldId id="383" r:id="rId63"/>
    <p:sldId id="384" r:id="rId64"/>
    <p:sldId id="386" r:id="rId65"/>
    <p:sldId id="533" r:id="rId66"/>
    <p:sldId id="534" r:id="rId67"/>
    <p:sldId id="393" r:id="rId68"/>
    <p:sldId id="394" r:id="rId69"/>
    <p:sldId id="395" r:id="rId70"/>
    <p:sldId id="520" r:id="rId71"/>
    <p:sldId id="330" r:id="rId72"/>
    <p:sldId id="331" r:id="rId73"/>
    <p:sldId id="332" r:id="rId7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64"/>
    <a:srgbClr val="F87102"/>
    <a:srgbClr val="0B1423"/>
    <a:srgbClr val="2540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9642D-7D4B-4F2E-9FBC-89FFBC758BF4}" type="doc">
      <dgm:prSet loTypeId="urn:microsoft.com/office/officeart/2005/8/layout/chevron2" loCatId="list" qsTypeId="urn:microsoft.com/office/officeart/2005/8/quickstyle/3d2" qsCatId="3D" csTypeId="urn:microsoft.com/office/officeart/2005/8/colors/colorful5" csCatId="colorful" phldr="1"/>
      <dgm:spPr/>
      <dgm:t>
        <a:bodyPr/>
        <a:lstStyle/>
        <a:p>
          <a:endParaRPr lang="en-US"/>
        </a:p>
      </dgm:t>
    </dgm:pt>
    <dgm:pt modelId="{C494D803-A4C6-427F-83C5-6468C9A0FDD9}">
      <dgm:prSet phldrT="[Text]"/>
      <dgm:spPr/>
      <dgm:t>
        <a:bodyPr/>
        <a:lstStyle/>
        <a:p>
          <a:r>
            <a:rPr lang="en-US" dirty="0"/>
            <a:t>Starting</a:t>
          </a:r>
        </a:p>
        <a:p>
          <a:r>
            <a:rPr lang="en-US" dirty="0"/>
            <a:t>point</a:t>
          </a:r>
        </a:p>
      </dgm:t>
    </dgm:pt>
    <dgm:pt modelId="{57FB9251-14F7-441C-9D14-F591CB131484}" type="parTrans" cxnId="{9575F663-AAA6-42E7-BBAE-2EC4A4A2AE85}">
      <dgm:prSet/>
      <dgm:spPr/>
      <dgm:t>
        <a:bodyPr/>
        <a:lstStyle/>
        <a:p>
          <a:endParaRPr lang="en-US"/>
        </a:p>
      </dgm:t>
    </dgm:pt>
    <dgm:pt modelId="{C9C965B6-68F6-4B28-8220-C0D06DFA2406}" type="sibTrans" cxnId="{9575F663-AAA6-42E7-BBAE-2EC4A4A2AE85}">
      <dgm:prSet/>
      <dgm:spPr/>
      <dgm:t>
        <a:bodyPr/>
        <a:lstStyle/>
        <a:p>
          <a:endParaRPr lang="en-US"/>
        </a:p>
      </dgm:t>
    </dgm:pt>
    <dgm:pt modelId="{56FBE653-ED0D-466B-9D6D-9A899E850525}">
      <dgm:prSet phldrT="[Text]"/>
      <dgm:spPr/>
      <dgm:t>
        <a:bodyPr/>
        <a:lstStyle/>
        <a:p>
          <a:pPr algn="ctr">
            <a:buFontTx/>
            <a:buNone/>
          </a:pPr>
          <a:r>
            <a:rPr lang="en-US" sz="2200" dirty="0"/>
            <a:t>RETAIL INCOME</a:t>
          </a:r>
        </a:p>
      </dgm:t>
    </dgm:pt>
    <dgm:pt modelId="{1D95C02B-0E9C-401B-9BF7-6CD75F173194}" type="parTrans" cxnId="{AAD4A5E9-BE62-4E27-B06E-FF9AE63FAD2A}">
      <dgm:prSet/>
      <dgm:spPr/>
      <dgm:t>
        <a:bodyPr/>
        <a:lstStyle/>
        <a:p>
          <a:endParaRPr lang="en-US"/>
        </a:p>
      </dgm:t>
    </dgm:pt>
    <dgm:pt modelId="{8B953EAF-CD57-4598-B27A-8DF9C694EA7B}" type="sibTrans" cxnId="{AAD4A5E9-BE62-4E27-B06E-FF9AE63FAD2A}">
      <dgm:prSet/>
      <dgm:spPr/>
      <dgm:t>
        <a:bodyPr/>
        <a:lstStyle/>
        <a:p>
          <a:endParaRPr lang="en-US"/>
        </a:p>
      </dgm:t>
    </dgm:pt>
    <dgm:pt modelId="{AC0DEF2F-F90C-4BC1-B782-FB025B986EAF}">
      <dgm:prSet phldrT="[Text]"/>
      <dgm:spPr/>
      <dgm:t>
        <a:bodyPr/>
        <a:lstStyle/>
        <a:p>
          <a:r>
            <a:rPr lang="en-US" dirty="0"/>
            <a:t>Stability </a:t>
          </a:r>
        </a:p>
        <a:p>
          <a:r>
            <a:rPr lang="en-US" dirty="0"/>
            <a:t>point</a:t>
          </a:r>
        </a:p>
      </dgm:t>
    </dgm:pt>
    <dgm:pt modelId="{D1DB1B56-1A38-4F07-89FE-A890866361EC}" type="parTrans" cxnId="{329038E1-B79C-4E60-BE50-A19AF0E37D35}">
      <dgm:prSet/>
      <dgm:spPr/>
      <dgm:t>
        <a:bodyPr/>
        <a:lstStyle/>
        <a:p>
          <a:endParaRPr lang="en-US"/>
        </a:p>
      </dgm:t>
    </dgm:pt>
    <dgm:pt modelId="{6A9D1BB1-94C5-45A3-BF5D-7B444EFD850F}" type="sibTrans" cxnId="{329038E1-B79C-4E60-BE50-A19AF0E37D35}">
      <dgm:prSet/>
      <dgm:spPr/>
      <dgm:t>
        <a:bodyPr/>
        <a:lstStyle/>
        <a:p>
          <a:endParaRPr lang="en-US"/>
        </a:p>
      </dgm:t>
    </dgm:pt>
    <dgm:pt modelId="{B8F27161-3F94-486D-9105-31B7E3B9C0CC}">
      <dgm:prSet phldrT="[Text]"/>
      <dgm:spPr/>
      <dgm:t>
        <a:bodyPr/>
        <a:lstStyle/>
        <a:p>
          <a:pPr algn="ctr">
            <a:buFontTx/>
            <a:buNone/>
          </a:pPr>
          <a:r>
            <a:rPr lang="en-US" sz="2200" dirty="0"/>
            <a:t>MID INCOME</a:t>
          </a:r>
        </a:p>
      </dgm:t>
    </dgm:pt>
    <dgm:pt modelId="{E7EEB90D-9EAA-4063-AB72-9DFB2E61F1F1}" type="parTrans" cxnId="{1DB48EB0-0546-4328-8586-98A76907B1A9}">
      <dgm:prSet/>
      <dgm:spPr/>
      <dgm:t>
        <a:bodyPr/>
        <a:lstStyle/>
        <a:p>
          <a:endParaRPr lang="en-US"/>
        </a:p>
      </dgm:t>
    </dgm:pt>
    <dgm:pt modelId="{44A6CA1B-3064-4CD9-97DF-091915F16A67}" type="sibTrans" cxnId="{1DB48EB0-0546-4328-8586-98A76907B1A9}">
      <dgm:prSet/>
      <dgm:spPr/>
      <dgm:t>
        <a:bodyPr/>
        <a:lstStyle/>
        <a:p>
          <a:endParaRPr lang="en-US"/>
        </a:p>
      </dgm:t>
    </dgm:pt>
    <dgm:pt modelId="{E06252FB-EDA7-4397-83B2-46A4C5145B92}">
      <dgm:prSet phldrT="[Text]"/>
      <dgm:spPr/>
      <dgm:t>
        <a:bodyPr/>
        <a:lstStyle/>
        <a:p>
          <a:r>
            <a:rPr lang="en-US" dirty="0"/>
            <a:t>Peak income</a:t>
          </a:r>
        </a:p>
        <a:p>
          <a:r>
            <a:rPr lang="en-US" dirty="0"/>
            <a:t>point</a:t>
          </a:r>
        </a:p>
      </dgm:t>
    </dgm:pt>
    <dgm:pt modelId="{A4695FBE-33D0-4DA6-8F77-8FFAFF519852}" type="parTrans" cxnId="{342949A4-CF4A-4B9B-8F07-8F1194E6270D}">
      <dgm:prSet/>
      <dgm:spPr/>
      <dgm:t>
        <a:bodyPr/>
        <a:lstStyle/>
        <a:p>
          <a:endParaRPr lang="en-US"/>
        </a:p>
      </dgm:t>
    </dgm:pt>
    <dgm:pt modelId="{D004CA8F-0E12-4EE3-8155-8617F0A04A5B}" type="sibTrans" cxnId="{342949A4-CF4A-4B9B-8F07-8F1194E6270D}">
      <dgm:prSet/>
      <dgm:spPr/>
      <dgm:t>
        <a:bodyPr/>
        <a:lstStyle/>
        <a:p>
          <a:endParaRPr lang="en-US"/>
        </a:p>
      </dgm:t>
    </dgm:pt>
    <dgm:pt modelId="{AEE233AD-32FE-4356-AFCE-3E57DED67930}">
      <dgm:prSet phldrT="[Text]"/>
      <dgm:spPr/>
      <dgm:t>
        <a:bodyPr/>
        <a:lstStyle/>
        <a:p>
          <a:pPr algn="ctr">
            <a:buFontTx/>
            <a:buNone/>
          </a:pPr>
          <a:r>
            <a:rPr lang="en-US" sz="2200" dirty="0"/>
            <a:t>RESIDUAL INCOME</a:t>
          </a:r>
        </a:p>
      </dgm:t>
    </dgm:pt>
    <dgm:pt modelId="{7467F4E6-E20E-4726-8AB8-58474F34EC84}" type="parTrans" cxnId="{B6E4E7CA-85B8-4439-8878-630F5A92E29B}">
      <dgm:prSet/>
      <dgm:spPr/>
      <dgm:t>
        <a:bodyPr/>
        <a:lstStyle/>
        <a:p>
          <a:endParaRPr lang="en-US"/>
        </a:p>
      </dgm:t>
    </dgm:pt>
    <dgm:pt modelId="{299A89A3-DC60-4F55-AF95-31D26F730BC6}" type="sibTrans" cxnId="{B6E4E7CA-85B8-4439-8878-630F5A92E29B}">
      <dgm:prSet/>
      <dgm:spPr/>
      <dgm:t>
        <a:bodyPr/>
        <a:lstStyle/>
        <a:p>
          <a:endParaRPr lang="en-US"/>
        </a:p>
      </dgm:t>
    </dgm:pt>
    <dgm:pt modelId="{92AE750B-0E7E-4795-8D29-E6DC4F93DDA6}">
      <dgm:prSet phldrT="[Text]" custT="1"/>
      <dgm:spPr/>
      <dgm:t>
        <a:bodyPr/>
        <a:lstStyle/>
        <a:p>
          <a:pPr algn="ctr">
            <a:buFontTx/>
            <a:buNone/>
          </a:pPr>
          <a:r>
            <a:rPr lang="en-US" sz="1800" dirty="0"/>
            <a:t>(Product Sales)</a:t>
          </a:r>
        </a:p>
      </dgm:t>
    </dgm:pt>
    <dgm:pt modelId="{1D897BF4-4086-48D3-9705-87B0A5D489B2}" type="parTrans" cxnId="{0CE5D6E9-590D-4568-BA90-B0C3BF84FBF1}">
      <dgm:prSet/>
      <dgm:spPr/>
      <dgm:t>
        <a:bodyPr/>
        <a:lstStyle/>
        <a:p>
          <a:endParaRPr lang="en-US"/>
        </a:p>
      </dgm:t>
    </dgm:pt>
    <dgm:pt modelId="{83D18FEA-9637-4D68-BD21-8F605316950B}" type="sibTrans" cxnId="{0CE5D6E9-590D-4568-BA90-B0C3BF84FBF1}">
      <dgm:prSet/>
      <dgm:spPr/>
      <dgm:t>
        <a:bodyPr/>
        <a:lstStyle/>
        <a:p>
          <a:endParaRPr lang="en-US"/>
        </a:p>
      </dgm:t>
    </dgm:pt>
    <dgm:pt modelId="{3C0E26C3-2A2C-4785-8CFC-2D17C389397A}">
      <dgm:prSet phldrT="[Text]" custT="1"/>
      <dgm:spPr/>
      <dgm:t>
        <a:bodyPr/>
        <a:lstStyle/>
        <a:p>
          <a:pPr algn="ctr">
            <a:buFontTx/>
            <a:buNone/>
          </a:pPr>
          <a:r>
            <a:rPr lang="en-US" sz="1800" dirty="0"/>
            <a:t>(Sponsor Bonus, Pack Bonus </a:t>
          </a:r>
          <a:r>
            <a:rPr lang="en-US" sz="1800" dirty="0" err="1"/>
            <a:t>etc</a:t>
          </a:r>
          <a:r>
            <a:rPr lang="en-US" sz="1800" dirty="0"/>
            <a:t>)</a:t>
          </a:r>
        </a:p>
      </dgm:t>
    </dgm:pt>
    <dgm:pt modelId="{38D5BEF5-BB14-47A4-BCB3-C1D37B9D3940}" type="parTrans" cxnId="{1D85E140-7E18-49F9-94DC-A7104CF028BD}">
      <dgm:prSet/>
      <dgm:spPr/>
      <dgm:t>
        <a:bodyPr/>
        <a:lstStyle/>
        <a:p>
          <a:endParaRPr lang="en-US"/>
        </a:p>
      </dgm:t>
    </dgm:pt>
    <dgm:pt modelId="{815C9E53-E4B8-4E9D-ACA9-30B4E984E4D8}" type="sibTrans" cxnId="{1D85E140-7E18-49F9-94DC-A7104CF028BD}">
      <dgm:prSet/>
      <dgm:spPr/>
      <dgm:t>
        <a:bodyPr/>
        <a:lstStyle/>
        <a:p>
          <a:endParaRPr lang="en-US"/>
        </a:p>
      </dgm:t>
    </dgm:pt>
    <dgm:pt modelId="{7AC16EAD-C8B5-4DF9-A66B-C7AF4B7AEFF4}">
      <dgm:prSet phldrT="[Text]" custT="1"/>
      <dgm:spPr/>
      <dgm:t>
        <a:bodyPr/>
        <a:lstStyle/>
        <a:p>
          <a:pPr algn="ctr">
            <a:buFontTx/>
            <a:buNone/>
          </a:pPr>
          <a:r>
            <a:rPr lang="en-US" sz="1800"/>
            <a:t>(Generational Bonus, Shares etc)</a:t>
          </a:r>
          <a:endParaRPr lang="en-US" sz="1800" dirty="0"/>
        </a:p>
      </dgm:t>
    </dgm:pt>
    <dgm:pt modelId="{3C7A3E85-8E51-40F0-B098-B42985816A66}" type="parTrans" cxnId="{083EAAA0-FEF6-4BF3-81F2-75E5362682DE}">
      <dgm:prSet/>
      <dgm:spPr/>
      <dgm:t>
        <a:bodyPr/>
        <a:lstStyle/>
        <a:p>
          <a:endParaRPr lang="en-US"/>
        </a:p>
      </dgm:t>
    </dgm:pt>
    <dgm:pt modelId="{52D56F42-4D3D-4369-97D9-190BA7732CA3}" type="sibTrans" cxnId="{083EAAA0-FEF6-4BF3-81F2-75E5362682DE}">
      <dgm:prSet/>
      <dgm:spPr/>
      <dgm:t>
        <a:bodyPr/>
        <a:lstStyle/>
        <a:p>
          <a:endParaRPr lang="en-US"/>
        </a:p>
      </dgm:t>
    </dgm:pt>
    <dgm:pt modelId="{A0C3F999-6AE6-4BDD-AB85-88F70F0659E8}" type="pres">
      <dgm:prSet presAssocID="{1599642D-7D4B-4F2E-9FBC-89FFBC758BF4}" presName="linearFlow" presStyleCnt="0">
        <dgm:presLayoutVars>
          <dgm:dir/>
          <dgm:animLvl val="lvl"/>
          <dgm:resizeHandles val="exact"/>
        </dgm:presLayoutVars>
      </dgm:prSet>
      <dgm:spPr/>
    </dgm:pt>
    <dgm:pt modelId="{190AE912-CC21-45EF-A9E4-AAFCEFF5A53C}" type="pres">
      <dgm:prSet presAssocID="{C494D803-A4C6-427F-83C5-6468C9A0FDD9}" presName="composite" presStyleCnt="0"/>
      <dgm:spPr/>
    </dgm:pt>
    <dgm:pt modelId="{75A81E0E-E661-414A-98C8-0D6B4A14F9BB}" type="pres">
      <dgm:prSet presAssocID="{C494D803-A4C6-427F-83C5-6468C9A0FDD9}" presName="parentText" presStyleLbl="alignNode1" presStyleIdx="0" presStyleCnt="3">
        <dgm:presLayoutVars>
          <dgm:chMax val="1"/>
          <dgm:bulletEnabled val="1"/>
        </dgm:presLayoutVars>
      </dgm:prSet>
      <dgm:spPr/>
    </dgm:pt>
    <dgm:pt modelId="{A5524D14-FE58-486E-B17B-665CB694220D}" type="pres">
      <dgm:prSet presAssocID="{C494D803-A4C6-427F-83C5-6468C9A0FDD9}" presName="descendantText" presStyleLbl="alignAcc1" presStyleIdx="0" presStyleCnt="3">
        <dgm:presLayoutVars>
          <dgm:bulletEnabled val="1"/>
        </dgm:presLayoutVars>
      </dgm:prSet>
      <dgm:spPr/>
    </dgm:pt>
    <dgm:pt modelId="{555007C0-8E9B-42EE-BA0D-ED9E1BDFA865}" type="pres">
      <dgm:prSet presAssocID="{C9C965B6-68F6-4B28-8220-C0D06DFA2406}" presName="sp" presStyleCnt="0"/>
      <dgm:spPr/>
    </dgm:pt>
    <dgm:pt modelId="{C2DFE469-B274-4BF0-B46E-B3B5BBD91659}" type="pres">
      <dgm:prSet presAssocID="{AC0DEF2F-F90C-4BC1-B782-FB025B986EAF}" presName="composite" presStyleCnt="0"/>
      <dgm:spPr/>
    </dgm:pt>
    <dgm:pt modelId="{71E56ACF-D833-465A-BF8F-6FCF9030D14A}" type="pres">
      <dgm:prSet presAssocID="{AC0DEF2F-F90C-4BC1-B782-FB025B986EAF}" presName="parentText" presStyleLbl="alignNode1" presStyleIdx="1" presStyleCnt="3">
        <dgm:presLayoutVars>
          <dgm:chMax val="1"/>
          <dgm:bulletEnabled val="1"/>
        </dgm:presLayoutVars>
      </dgm:prSet>
      <dgm:spPr/>
    </dgm:pt>
    <dgm:pt modelId="{D033255A-4506-4FDE-BB24-F6E2BB05F3EF}" type="pres">
      <dgm:prSet presAssocID="{AC0DEF2F-F90C-4BC1-B782-FB025B986EAF}" presName="descendantText" presStyleLbl="alignAcc1" presStyleIdx="1" presStyleCnt="3">
        <dgm:presLayoutVars>
          <dgm:bulletEnabled val="1"/>
        </dgm:presLayoutVars>
      </dgm:prSet>
      <dgm:spPr/>
    </dgm:pt>
    <dgm:pt modelId="{52C91C3B-70D8-4C66-A3AC-EA16F0C7602D}" type="pres">
      <dgm:prSet presAssocID="{6A9D1BB1-94C5-45A3-BF5D-7B444EFD850F}" presName="sp" presStyleCnt="0"/>
      <dgm:spPr/>
    </dgm:pt>
    <dgm:pt modelId="{D4A0B7EF-C244-4D66-AA7E-71A6CD5D50E9}" type="pres">
      <dgm:prSet presAssocID="{E06252FB-EDA7-4397-83B2-46A4C5145B92}" presName="composite" presStyleCnt="0"/>
      <dgm:spPr/>
    </dgm:pt>
    <dgm:pt modelId="{62CDDD07-0E01-4E06-8F12-94449AB8E419}" type="pres">
      <dgm:prSet presAssocID="{E06252FB-EDA7-4397-83B2-46A4C5145B92}" presName="parentText" presStyleLbl="alignNode1" presStyleIdx="2" presStyleCnt="3">
        <dgm:presLayoutVars>
          <dgm:chMax val="1"/>
          <dgm:bulletEnabled val="1"/>
        </dgm:presLayoutVars>
      </dgm:prSet>
      <dgm:spPr/>
    </dgm:pt>
    <dgm:pt modelId="{CC451497-D4FF-4696-95AB-A36D03C9EE7A}" type="pres">
      <dgm:prSet presAssocID="{E06252FB-EDA7-4397-83B2-46A4C5145B92}" presName="descendantText" presStyleLbl="alignAcc1" presStyleIdx="2" presStyleCnt="3">
        <dgm:presLayoutVars>
          <dgm:bulletEnabled val="1"/>
        </dgm:presLayoutVars>
      </dgm:prSet>
      <dgm:spPr/>
    </dgm:pt>
  </dgm:ptLst>
  <dgm:cxnLst>
    <dgm:cxn modelId="{7A33DE01-3D9F-41DA-9AF7-EE7DEB5E8A90}" type="presOf" srcId="{B8F27161-3F94-486D-9105-31B7E3B9C0CC}" destId="{D033255A-4506-4FDE-BB24-F6E2BB05F3EF}" srcOrd="0" destOrd="0" presId="urn:microsoft.com/office/officeart/2005/8/layout/chevron2"/>
    <dgm:cxn modelId="{B4895E21-5B28-46E8-92B6-09F9F44375BC}" type="presOf" srcId="{1599642D-7D4B-4F2E-9FBC-89FFBC758BF4}" destId="{A0C3F999-6AE6-4BDD-AB85-88F70F0659E8}" srcOrd="0" destOrd="0" presId="urn:microsoft.com/office/officeart/2005/8/layout/chevron2"/>
    <dgm:cxn modelId="{4D198426-3089-4897-853E-201E10DF5503}" type="presOf" srcId="{AEE233AD-32FE-4356-AFCE-3E57DED67930}" destId="{CC451497-D4FF-4696-95AB-A36D03C9EE7A}" srcOrd="0" destOrd="0" presId="urn:microsoft.com/office/officeart/2005/8/layout/chevron2"/>
    <dgm:cxn modelId="{1D85E140-7E18-49F9-94DC-A7104CF028BD}" srcId="{AC0DEF2F-F90C-4BC1-B782-FB025B986EAF}" destId="{3C0E26C3-2A2C-4785-8CFC-2D17C389397A}" srcOrd="1" destOrd="0" parTransId="{38D5BEF5-BB14-47A4-BCB3-C1D37B9D3940}" sibTransId="{815C9E53-E4B8-4E9D-ACA9-30B4E984E4D8}"/>
    <dgm:cxn modelId="{54A3375C-21C7-47A9-B3F7-EE2BA4230CC2}" type="presOf" srcId="{56FBE653-ED0D-466B-9D6D-9A899E850525}" destId="{A5524D14-FE58-486E-B17B-665CB694220D}" srcOrd="0" destOrd="0" presId="urn:microsoft.com/office/officeart/2005/8/layout/chevron2"/>
    <dgm:cxn modelId="{9575F663-AAA6-42E7-BBAE-2EC4A4A2AE85}" srcId="{1599642D-7D4B-4F2E-9FBC-89FFBC758BF4}" destId="{C494D803-A4C6-427F-83C5-6468C9A0FDD9}" srcOrd="0" destOrd="0" parTransId="{57FB9251-14F7-441C-9D14-F591CB131484}" sibTransId="{C9C965B6-68F6-4B28-8220-C0D06DFA2406}"/>
    <dgm:cxn modelId="{CC4C2655-27D9-4719-A087-F15DD30B827C}" type="presOf" srcId="{E06252FB-EDA7-4397-83B2-46A4C5145B92}" destId="{62CDDD07-0E01-4E06-8F12-94449AB8E419}" srcOrd="0" destOrd="0" presId="urn:microsoft.com/office/officeart/2005/8/layout/chevron2"/>
    <dgm:cxn modelId="{8E96F77D-8A03-4287-A892-B62ABB0EC09B}" type="presOf" srcId="{3C0E26C3-2A2C-4785-8CFC-2D17C389397A}" destId="{D033255A-4506-4FDE-BB24-F6E2BB05F3EF}" srcOrd="0" destOrd="1" presId="urn:microsoft.com/office/officeart/2005/8/layout/chevron2"/>
    <dgm:cxn modelId="{083EAAA0-FEF6-4BF3-81F2-75E5362682DE}" srcId="{E06252FB-EDA7-4397-83B2-46A4C5145B92}" destId="{7AC16EAD-C8B5-4DF9-A66B-C7AF4B7AEFF4}" srcOrd="1" destOrd="0" parTransId="{3C7A3E85-8E51-40F0-B098-B42985816A66}" sibTransId="{52D56F42-4D3D-4369-97D9-190BA7732CA3}"/>
    <dgm:cxn modelId="{342949A4-CF4A-4B9B-8F07-8F1194E6270D}" srcId="{1599642D-7D4B-4F2E-9FBC-89FFBC758BF4}" destId="{E06252FB-EDA7-4397-83B2-46A4C5145B92}" srcOrd="2" destOrd="0" parTransId="{A4695FBE-33D0-4DA6-8F77-8FFAFF519852}" sibTransId="{D004CA8F-0E12-4EE3-8155-8617F0A04A5B}"/>
    <dgm:cxn modelId="{1DB48EB0-0546-4328-8586-98A76907B1A9}" srcId="{AC0DEF2F-F90C-4BC1-B782-FB025B986EAF}" destId="{B8F27161-3F94-486D-9105-31B7E3B9C0CC}" srcOrd="0" destOrd="0" parTransId="{E7EEB90D-9EAA-4063-AB72-9DFB2E61F1F1}" sibTransId="{44A6CA1B-3064-4CD9-97DF-091915F16A67}"/>
    <dgm:cxn modelId="{4AEF9FBD-2204-4C90-BB0D-6C137FEA1056}" type="presOf" srcId="{AC0DEF2F-F90C-4BC1-B782-FB025B986EAF}" destId="{71E56ACF-D833-465A-BF8F-6FCF9030D14A}" srcOrd="0" destOrd="0" presId="urn:microsoft.com/office/officeart/2005/8/layout/chevron2"/>
    <dgm:cxn modelId="{B6E4E7CA-85B8-4439-8878-630F5A92E29B}" srcId="{E06252FB-EDA7-4397-83B2-46A4C5145B92}" destId="{AEE233AD-32FE-4356-AFCE-3E57DED67930}" srcOrd="0" destOrd="0" parTransId="{7467F4E6-E20E-4726-8AB8-58474F34EC84}" sibTransId="{299A89A3-DC60-4F55-AF95-31D26F730BC6}"/>
    <dgm:cxn modelId="{B2E23CD8-F4BB-4FDC-AAF9-F8DEB1479890}" type="presOf" srcId="{92AE750B-0E7E-4795-8D29-E6DC4F93DDA6}" destId="{A5524D14-FE58-486E-B17B-665CB694220D}" srcOrd="0" destOrd="1" presId="urn:microsoft.com/office/officeart/2005/8/layout/chevron2"/>
    <dgm:cxn modelId="{A115B9E0-5E7F-4848-8267-1008DC2E2A47}" type="presOf" srcId="{7AC16EAD-C8B5-4DF9-A66B-C7AF4B7AEFF4}" destId="{CC451497-D4FF-4696-95AB-A36D03C9EE7A}" srcOrd="0" destOrd="1" presId="urn:microsoft.com/office/officeart/2005/8/layout/chevron2"/>
    <dgm:cxn modelId="{329038E1-B79C-4E60-BE50-A19AF0E37D35}" srcId="{1599642D-7D4B-4F2E-9FBC-89FFBC758BF4}" destId="{AC0DEF2F-F90C-4BC1-B782-FB025B986EAF}" srcOrd="1" destOrd="0" parTransId="{D1DB1B56-1A38-4F07-89FE-A890866361EC}" sibTransId="{6A9D1BB1-94C5-45A3-BF5D-7B444EFD850F}"/>
    <dgm:cxn modelId="{AAD4A5E9-BE62-4E27-B06E-FF9AE63FAD2A}" srcId="{C494D803-A4C6-427F-83C5-6468C9A0FDD9}" destId="{56FBE653-ED0D-466B-9D6D-9A899E850525}" srcOrd="0" destOrd="0" parTransId="{1D95C02B-0E9C-401B-9BF7-6CD75F173194}" sibTransId="{8B953EAF-CD57-4598-B27A-8DF9C694EA7B}"/>
    <dgm:cxn modelId="{0CE5D6E9-590D-4568-BA90-B0C3BF84FBF1}" srcId="{C494D803-A4C6-427F-83C5-6468C9A0FDD9}" destId="{92AE750B-0E7E-4795-8D29-E6DC4F93DDA6}" srcOrd="1" destOrd="0" parTransId="{1D897BF4-4086-48D3-9705-87B0A5D489B2}" sibTransId="{83D18FEA-9637-4D68-BD21-8F605316950B}"/>
    <dgm:cxn modelId="{884286F1-42C3-4850-BABC-430E5D936037}" type="presOf" srcId="{C494D803-A4C6-427F-83C5-6468C9A0FDD9}" destId="{75A81E0E-E661-414A-98C8-0D6B4A14F9BB}" srcOrd="0" destOrd="0" presId="urn:microsoft.com/office/officeart/2005/8/layout/chevron2"/>
    <dgm:cxn modelId="{C42F5D24-42A3-4614-922C-D7C25A52F1B1}" type="presParOf" srcId="{A0C3F999-6AE6-4BDD-AB85-88F70F0659E8}" destId="{190AE912-CC21-45EF-A9E4-AAFCEFF5A53C}" srcOrd="0" destOrd="0" presId="urn:microsoft.com/office/officeart/2005/8/layout/chevron2"/>
    <dgm:cxn modelId="{1C6BAA40-BAFA-46A7-8FE7-48BB122AB413}" type="presParOf" srcId="{190AE912-CC21-45EF-A9E4-AAFCEFF5A53C}" destId="{75A81E0E-E661-414A-98C8-0D6B4A14F9BB}" srcOrd="0" destOrd="0" presId="urn:microsoft.com/office/officeart/2005/8/layout/chevron2"/>
    <dgm:cxn modelId="{3FE5F795-2FCF-4EF8-9C34-CC409DF6A6E7}" type="presParOf" srcId="{190AE912-CC21-45EF-A9E4-AAFCEFF5A53C}" destId="{A5524D14-FE58-486E-B17B-665CB694220D}" srcOrd="1" destOrd="0" presId="urn:microsoft.com/office/officeart/2005/8/layout/chevron2"/>
    <dgm:cxn modelId="{758BC09C-8706-4028-82CB-4C29D4797CFC}" type="presParOf" srcId="{A0C3F999-6AE6-4BDD-AB85-88F70F0659E8}" destId="{555007C0-8E9B-42EE-BA0D-ED9E1BDFA865}" srcOrd="1" destOrd="0" presId="urn:microsoft.com/office/officeart/2005/8/layout/chevron2"/>
    <dgm:cxn modelId="{5FAF0186-F052-4C83-AEDE-F3886BDEBCDA}" type="presParOf" srcId="{A0C3F999-6AE6-4BDD-AB85-88F70F0659E8}" destId="{C2DFE469-B274-4BF0-B46E-B3B5BBD91659}" srcOrd="2" destOrd="0" presId="urn:microsoft.com/office/officeart/2005/8/layout/chevron2"/>
    <dgm:cxn modelId="{852920D7-3E5F-4A26-A275-AEE92D1D5E44}" type="presParOf" srcId="{C2DFE469-B274-4BF0-B46E-B3B5BBD91659}" destId="{71E56ACF-D833-465A-BF8F-6FCF9030D14A}" srcOrd="0" destOrd="0" presId="urn:microsoft.com/office/officeart/2005/8/layout/chevron2"/>
    <dgm:cxn modelId="{1D547D53-4457-4B3A-A95F-A9C064373F65}" type="presParOf" srcId="{C2DFE469-B274-4BF0-B46E-B3B5BBD91659}" destId="{D033255A-4506-4FDE-BB24-F6E2BB05F3EF}" srcOrd="1" destOrd="0" presId="urn:microsoft.com/office/officeart/2005/8/layout/chevron2"/>
    <dgm:cxn modelId="{D73833DE-C754-480A-8A68-2DC2FAF12A99}" type="presParOf" srcId="{A0C3F999-6AE6-4BDD-AB85-88F70F0659E8}" destId="{52C91C3B-70D8-4C66-A3AC-EA16F0C7602D}" srcOrd="3" destOrd="0" presId="urn:microsoft.com/office/officeart/2005/8/layout/chevron2"/>
    <dgm:cxn modelId="{0A7F0882-7180-4B2B-90A9-2A13C77D628A}" type="presParOf" srcId="{A0C3F999-6AE6-4BDD-AB85-88F70F0659E8}" destId="{D4A0B7EF-C244-4D66-AA7E-71A6CD5D50E9}" srcOrd="4" destOrd="0" presId="urn:microsoft.com/office/officeart/2005/8/layout/chevron2"/>
    <dgm:cxn modelId="{C1A2298C-C143-4672-8F18-1BDA185BF908}" type="presParOf" srcId="{D4A0B7EF-C244-4D66-AA7E-71A6CD5D50E9}" destId="{62CDDD07-0E01-4E06-8F12-94449AB8E419}" srcOrd="0" destOrd="0" presId="urn:microsoft.com/office/officeart/2005/8/layout/chevron2"/>
    <dgm:cxn modelId="{DAD5AA09-E6C1-490F-BDE8-FC933493CFD1}" type="presParOf" srcId="{D4A0B7EF-C244-4D66-AA7E-71A6CD5D50E9}" destId="{CC451497-D4FF-4696-95AB-A36D03C9EE7A}"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81E0E-E661-414A-98C8-0D6B4A14F9BB}">
      <dsp:nvSpPr>
        <dsp:cNvPr id="0" name=""/>
        <dsp:cNvSpPr/>
      </dsp:nvSpPr>
      <dsp:spPr>
        <a:xfrm rot="5400000">
          <a:off x="-239266" y="242018"/>
          <a:ext cx="1595106" cy="1116574"/>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Starting</a:t>
          </a:r>
        </a:p>
        <a:p>
          <a:pPr marL="0" lvl="0" indent="0" algn="ctr" defTabSz="622300">
            <a:lnSpc>
              <a:spcPct val="90000"/>
            </a:lnSpc>
            <a:spcBef>
              <a:spcPct val="0"/>
            </a:spcBef>
            <a:spcAft>
              <a:spcPct val="35000"/>
            </a:spcAft>
            <a:buNone/>
          </a:pPr>
          <a:r>
            <a:rPr lang="en-US" sz="1400" kern="1200" dirty="0"/>
            <a:t>point</a:t>
          </a:r>
        </a:p>
      </dsp:txBody>
      <dsp:txXfrm rot="-5400000">
        <a:off x="0" y="561039"/>
        <a:ext cx="1116574" cy="478532"/>
      </dsp:txXfrm>
    </dsp:sp>
    <dsp:sp modelId="{A5524D14-FE58-486E-B17B-665CB694220D}">
      <dsp:nvSpPr>
        <dsp:cNvPr id="0" name=""/>
        <dsp:cNvSpPr/>
      </dsp:nvSpPr>
      <dsp:spPr>
        <a:xfrm rot="5400000">
          <a:off x="2867405" y="-1748078"/>
          <a:ext cx="1036819" cy="453848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RETAIL INCOME</a:t>
          </a:r>
        </a:p>
        <a:p>
          <a:pPr marL="171450" lvl="1" indent="-171450" algn="ctr" defTabSz="800100">
            <a:lnSpc>
              <a:spcPct val="90000"/>
            </a:lnSpc>
            <a:spcBef>
              <a:spcPct val="0"/>
            </a:spcBef>
            <a:spcAft>
              <a:spcPct val="15000"/>
            </a:spcAft>
            <a:buFontTx/>
            <a:buNone/>
          </a:pPr>
          <a:r>
            <a:rPr lang="en-US" sz="1800" kern="1200" dirty="0"/>
            <a:t>(Product Sales)</a:t>
          </a:r>
        </a:p>
      </dsp:txBody>
      <dsp:txXfrm rot="-5400000">
        <a:off x="1116575" y="53365"/>
        <a:ext cx="4487868" cy="935593"/>
      </dsp:txXfrm>
    </dsp:sp>
    <dsp:sp modelId="{71E56ACF-D833-465A-BF8F-6FCF9030D14A}">
      <dsp:nvSpPr>
        <dsp:cNvPr id="0" name=""/>
        <dsp:cNvSpPr/>
      </dsp:nvSpPr>
      <dsp:spPr>
        <a:xfrm rot="5400000">
          <a:off x="-239266" y="1643046"/>
          <a:ext cx="1595106" cy="1116574"/>
        </a:xfrm>
        <a:prstGeom prst="chevron">
          <a:avLst/>
        </a:prstGeom>
        <a:gradFill rotWithShape="0">
          <a:gsLst>
            <a:gs pos="0">
              <a:schemeClr val="accent5">
                <a:hueOff val="-3379271"/>
                <a:satOff val="-8710"/>
                <a:lumOff val="-5883"/>
                <a:alphaOff val="0"/>
                <a:shade val="51000"/>
                <a:satMod val="130000"/>
              </a:schemeClr>
            </a:gs>
            <a:gs pos="80000">
              <a:schemeClr val="accent5">
                <a:hueOff val="-3379271"/>
                <a:satOff val="-8710"/>
                <a:lumOff val="-5883"/>
                <a:alphaOff val="0"/>
                <a:shade val="93000"/>
                <a:satMod val="130000"/>
              </a:schemeClr>
            </a:gs>
            <a:gs pos="100000">
              <a:schemeClr val="accent5">
                <a:hueOff val="-3379271"/>
                <a:satOff val="-8710"/>
                <a:lumOff val="-588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Stability </a:t>
          </a:r>
        </a:p>
        <a:p>
          <a:pPr marL="0" lvl="0" indent="0" algn="ctr" defTabSz="622300">
            <a:lnSpc>
              <a:spcPct val="90000"/>
            </a:lnSpc>
            <a:spcBef>
              <a:spcPct val="0"/>
            </a:spcBef>
            <a:spcAft>
              <a:spcPct val="35000"/>
            </a:spcAft>
            <a:buNone/>
          </a:pPr>
          <a:r>
            <a:rPr lang="en-US" sz="1400" kern="1200" dirty="0"/>
            <a:t>point</a:t>
          </a:r>
        </a:p>
      </dsp:txBody>
      <dsp:txXfrm rot="-5400000">
        <a:off x="0" y="1962067"/>
        <a:ext cx="1116574" cy="478532"/>
      </dsp:txXfrm>
    </dsp:sp>
    <dsp:sp modelId="{D033255A-4506-4FDE-BB24-F6E2BB05F3EF}">
      <dsp:nvSpPr>
        <dsp:cNvPr id="0" name=""/>
        <dsp:cNvSpPr/>
      </dsp:nvSpPr>
      <dsp:spPr>
        <a:xfrm rot="5400000">
          <a:off x="2867405" y="-347050"/>
          <a:ext cx="1036819" cy="4538481"/>
        </a:xfrm>
        <a:prstGeom prst="round2SameRect">
          <a:avLst/>
        </a:prstGeom>
        <a:solidFill>
          <a:schemeClr val="lt1">
            <a:alpha val="90000"/>
            <a:hueOff val="0"/>
            <a:satOff val="0"/>
            <a:lumOff val="0"/>
            <a:alphaOff val="0"/>
          </a:schemeClr>
        </a:solidFill>
        <a:ln w="9525" cap="flat" cmpd="sng" algn="ctr">
          <a:solidFill>
            <a:schemeClr val="accent5">
              <a:hueOff val="-3379271"/>
              <a:satOff val="-8710"/>
              <a:lumOff val="-588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MID INCOME</a:t>
          </a:r>
        </a:p>
        <a:p>
          <a:pPr marL="171450" lvl="1" indent="-171450" algn="ctr" defTabSz="800100">
            <a:lnSpc>
              <a:spcPct val="90000"/>
            </a:lnSpc>
            <a:spcBef>
              <a:spcPct val="0"/>
            </a:spcBef>
            <a:spcAft>
              <a:spcPct val="15000"/>
            </a:spcAft>
            <a:buFontTx/>
            <a:buNone/>
          </a:pPr>
          <a:r>
            <a:rPr lang="en-US" sz="1800" kern="1200" dirty="0"/>
            <a:t>(Sponsor Bonus, Pack Bonus </a:t>
          </a:r>
          <a:r>
            <a:rPr lang="en-US" sz="1800" kern="1200" dirty="0" err="1"/>
            <a:t>etc</a:t>
          </a:r>
          <a:r>
            <a:rPr lang="en-US" sz="1800" kern="1200" dirty="0"/>
            <a:t>)</a:t>
          </a:r>
        </a:p>
      </dsp:txBody>
      <dsp:txXfrm rot="-5400000">
        <a:off x="1116575" y="1454393"/>
        <a:ext cx="4487868" cy="935593"/>
      </dsp:txXfrm>
    </dsp:sp>
    <dsp:sp modelId="{62CDDD07-0E01-4E06-8F12-94449AB8E419}">
      <dsp:nvSpPr>
        <dsp:cNvPr id="0" name=""/>
        <dsp:cNvSpPr/>
      </dsp:nvSpPr>
      <dsp:spPr>
        <a:xfrm rot="5400000">
          <a:off x="-239266" y="3044073"/>
          <a:ext cx="1595106" cy="1116574"/>
        </a:xfrm>
        <a:prstGeom prst="chevron">
          <a:avLst/>
        </a:prstGeom>
        <a:gradFill rotWithShape="0">
          <a:gsLst>
            <a:gs pos="0">
              <a:schemeClr val="accent5">
                <a:hueOff val="-6758543"/>
                <a:satOff val="-17419"/>
                <a:lumOff val="-11765"/>
                <a:alphaOff val="0"/>
                <a:shade val="51000"/>
                <a:satMod val="130000"/>
              </a:schemeClr>
            </a:gs>
            <a:gs pos="80000">
              <a:schemeClr val="accent5">
                <a:hueOff val="-6758543"/>
                <a:satOff val="-17419"/>
                <a:lumOff val="-11765"/>
                <a:alphaOff val="0"/>
                <a:shade val="93000"/>
                <a:satMod val="130000"/>
              </a:schemeClr>
            </a:gs>
            <a:gs pos="100000">
              <a:schemeClr val="accent5">
                <a:hueOff val="-6758543"/>
                <a:satOff val="-17419"/>
                <a:lumOff val="-117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Peak income</a:t>
          </a:r>
        </a:p>
        <a:p>
          <a:pPr marL="0" lvl="0" indent="0" algn="ctr" defTabSz="622300">
            <a:lnSpc>
              <a:spcPct val="90000"/>
            </a:lnSpc>
            <a:spcBef>
              <a:spcPct val="0"/>
            </a:spcBef>
            <a:spcAft>
              <a:spcPct val="35000"/>
            </a:spcAft>
            <a:buNone/>
          </a:pPr>
          <a:r>
            <a:rPr lang="en-US" sz="1400" kern="1200" dirty="0"/>
            <a:t>point</a:t>
          </a:r>
        </a:p>
      </dsp:txBody>
      <dsp:txXfrm rot="-5400000">
        <a:off x="0" y="3363094"/>
        <a:ext cx="1116574" cy="478532"/>
      </dsp:txXfrm>
    </dsp:sp>
    <dsp:sp modelId="{CC451497-D4FF-4696-95AB-A36D03C9EE7A}">
      <dsp:nvSpPr>
        <dsp:cNvPr id="0" name=""/>
        <dsp:cNvSpPr/>
      </dsp:nvSpPr>
      <dsp:spPr>
        <a:xfrm rot="5400000">
          <a:off x="2867405" y="1053976"/>
          <a:ext cx="1036819" cy="4538481"/>
        </a:xfrm>
        <a:prstGeom prst="round2SameRect">
          <a:avLst/>
        </a:prstGeom>
        <a:solidFill>
          <a:schemeClr val="lt1">
            <a:alpha val="90000"/>
            <a:hueOff val="0"/>
            <a:satOff val="0"/>
            <a:lumOff val="0"/>
            <a:alphaOff val="0"/>
          </a:schemeClr>
        </a:solidFill>
        <a:ln w="9525" cap="flat" cmpd="sng" algn="ctr">
          <a:solidFill>
            <a:schemeClr val="accent5">
              <a:hueOff val="-6758543"/>
              <a:satOff val="-17419"/>
              <a:lumOff val="-1176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RESIDUAL INCOME</a:t>
          </a:r>
        </a:p>
        <a:p>
          <a:pPr marL="171450" lvl="1" indent="-171450" algn="ctr" defTabSz="800100">
            <a:lnSpc>
              <a:spcPct val="90000"/>
            </a:lnSpc>
            <a:spcBef>
              <a:spcPct val="0"/>
            </a:spcBef>
            <a:spcAft>
              <a:spcPct val="15000"/>
            </a:spcAft>
            <a:buFontTx/>
            <a:buNone/>
          </a:pPr>
          <a:r>
            <a:rPr lang="en-US" sz="1800" kern="1200"/>
            <a:t>(Generational Bonus, Shares etc)</a:t>
          </a:r>
          <a:endParaRPr lang="en-US" sz="1800" kern="1200" dirty="0"/>
        </a:p>
      </dsp:txBody>
      <dsp:txXfrm rot="-5400000">
        <a:off x="1116575" y="2855420"/>
        <a:ext cx="4487868" cy="9355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1E14F-2BC1-4038-8617-3D52C71CD922}" type="datetimeFigureOut">
              <a:rPr lang="en-US" smtClean="0"/>
              <a:t>1/15/2021</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1575FD-AF35-4605-83D3-A67E49C8BE35}" type="slidenum">
              <a:rPr lang="en-US" smtClean="0"/>
              <a:t>‹#›</a:t>
            </a:fld>
            <a:endParaRPr lang="en-US"/>
          </a:p>
        </p:txBody>
      </p:sp>
    </p:spTree>
    <p:extLst>
      <p:ext uri="{BB962C8B-B14F-4D97-AF65-F5344CB8AC3E}">
        <p14:creationId xmlns:p14="http://schemas.microsoft.com/office/powerpoint/2010/main" val="164546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1200150" y="1143000"/>
            <a:ext cx="4457700" cy="3086100"/>
          </a:xfrm>
          <a:prstGeom prst="rect">
            <a:avLst/>
          </a:prstGeom>
        </p:spPr>
      </p:sp>
      <p:sp>
        <p:nvSpPr>
          <p:cNvPr id="74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74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65AF040-44BA-4B02-91C4-26228628F0B6}" type="slidenum">
              <a:rPr lang="en-US" sz="1200" b="0" strike="noStrike" spc="-1">
                <a:solidFill>
                  <a:srgbClr val="000000"/>
                </a:solidFill>
                <a:latin typeface="+mn-lt"/>
                <a:ea typeface="+mn-ea"/>
              </a:rPr>
              <a:t>6</a:t>
            </a:fld>
            <a:endParaRPr lang="en-US" sz="1200" b="0" strike="noStrike" spc="-1" dirty="0">
              <a:latin typeface="Times New Roman"/>
            </a:endParaRPr>
          </a:p>
        </p:txBody>
      </p:sp>
    </p:spTree>
    <p:extLst>
      <p:ext uri="{BB962C8B-B14F-4D97-AF65-F5344CB8AC3E}">
        <p14:creationId xmlns:p14="http://schemas.microsoft.com/office/powerpoint/2010/main" val="4063172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23990747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14016371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1071148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756495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3402780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1250904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8841185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7"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5297559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9"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0435390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5022237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7"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9"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0"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9661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42011357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400526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187739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8472152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D353C1-CDED-8043-8BA9-E5F17E9CDC33}"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9293988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8"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D353C1-CDED-8043-8BA9-E5F17E9CDC3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42911490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0"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7"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9"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7"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9"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0"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D353C1-CDED-8043-8BA9-E5F17E9CDC33}"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42480102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0"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2"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1"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3"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5"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9"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1"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2"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D353C1-CDED-8043-8BA9-E5F17E9CDC33}"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1025591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4"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7"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9"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4"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4"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6"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8"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9"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353C1-CDED-8043-8BA9-E5F17E9CDC33}"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35903040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3"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5"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8"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9"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03"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5"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6"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7"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8"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6"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8"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1"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11000263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6"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7"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9"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0"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1"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5"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7"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8"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40"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2"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3"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45"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6"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7"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8"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9"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0"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26998195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9149110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B01DB-5F7D-4A5C-B271-3C20D5EA15D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36389125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B01DB-5F7D-4A5C-B271-3C20D5EA15D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351857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9494AB-B230-8C42-8283-C8FB5F8D78D0}" type="slidenum">
              <a:rPr lang="en-US" smtClean="0"/>
              <a:t>‹#›</a:t>
            </a:fld>
            <a:endParaRPr lang="en-US"/>
          </a:p>
        </p:txBody>
      </p:sp>
    </p:spTree>
    <p:extLst>
      <p:ext uri="{BB962C8B-B14F-4D97-AF65-F5344CB8AC3E}">
        <p14:creationId xmlns:p14="http://schemas.microsoft.com/office/powerpoint/2010/main" val="26522436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B01DB-5F7D-4A5C-B271-3C20D5EA15D7}"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34087226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B01DB-5F7D-4A5C-B271-3C20D5EA15D7}"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2598282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B01DB-5F7D-4A5C-B271-3C20D5EA15D7}"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956409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35963329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17125333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10924803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5DF62-82CB-4F40-87A1-1FF6845C9915}" type="slidenum">
              <a:rPr lang="en-US" smtClean="0"/>
              <a:t>‹#›</a:t>
            </a:fld>
            <a:endParaRPr lang="en-US"/>
          </a:p>
        </p:txBody>
      </p:sp>
    </p:spTree>
    <p:extLst>
      <p:ext uri="{BB962C8B-B14F-4D97-AF65-F5344CB8AC3E}">
        <p14:creationId xmlns:p14="http://schemas.microsoft.com/office/powerpoint/2010/main" val="14733795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2885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8"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0511518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0"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275373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353C1-CDED-8043-8BA9-E5F17E9CDC33}" type="datetimeFigureOut">
              <a:rPr lang="en-US" smtClean="0"/>
              <a:t>1/15/2021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9494AB-B230-8C42-8283-C8FB5F8D78D0}" type="slidenum">
              <a:rPr lang="en-US" smtClean="0"/>
              <a:t>‹#›</a:t>
            </a:fld>
            <a:endParaRPr lang="en-US"/>
          </a:p>
        </p:txBody>
      </p:sp>
    </p:spTree>
    <p:extLst>
      <p:ext uri="{BB962C8B-B14F-4D97-AF65-F5344CB8AC3E}">
        <p14:creationId xmlns:p14="http://schemas.microsoft.com/office/powerpoint/2010/main" val="358756285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26" r:id="rId12"/>
    <p:sldLayoutId id="2147483727" r:id="rId1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112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6" name="PlaceHolder 2"/>
          <p:cNvSpPr>
            <a:spLocks noGrp="1"/>
          </p:cNvSpPr>
          <p:nvPr>
            <p:ph type="body"/>
          </p:nvPr>
        </p:nvSpPr>
        <p:spPr>
          <a:xfrm>
            <a:off x="681120" y="1825560"/>
            <a:ext cx="85435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 name="PlaceHolder 3"/>
          <p:cNvSpPr>
            <a:spLocks noGrp="1"/>
          </p:cNvSpPr>
          <p:nvPr>
            <p:ph type="dt"/>
          </p:nvPr>
        </p:nvSpPr>
        <p:spPr>
          <a:xfrm>
            <a:off x="681120" y="6356520"/>
            <a:ext cx="2228400" cy="364680"/>
          </a:xfrm>
          <a:prstGeom prst="rect">
            <a:avLst/>
          </a:prstGeom>
        </p:spPr>
        <p:txBody>
          <a:bodyPr anchor="ctr">
            <a:noAutofit/>
          </a:bodyPr>
          <a:lstStyle/>
          <a:p>
            <a:pPr>
              <a:lnSpc>
                <a:spcPct val="100000"/>
              </a:lnSpc>
            </a:pPr>
            <a:fld id="{EFA04B40-C13D-4625-875A-3C826D8F857C}" type="datetime">
              <a:rPr lang="en-US" sz="1200" b="0" strike="noStrike" spc="-1">
                <a:solidFill>
                  <a:srgbClr val="8B8B8B"/>
                </a:solidFill>
                <a:latin typeface="Calibri"/>
              </a:rPr>
              <a:t>1/15/2021</a:t>
            </a:fld>
            <a:endParaRPr lang="en-US" sz="1200" b="0" strike="noStrike" spc="-1">
              <a:latin typeface="Times New Roman"/>
            </a:endParaRPr>
          </a:p>
        </p:txBody>
      </p:sp>
      <p:sp>
        <p:nvSpPr>
          <p:cNvPr id="3" name="PlaceHolder 4"/>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4" name="PlaceHolder 5"/>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52E206E3-8853-4EA2-81FF-9C6C670E8B1D}"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43040" y="1122480"/>
            <a:ext cx="8419680" cy="2387160"/>
          </a:xfrm>
          <a:prstGeom prst="rect">
            <a:avLst/>
          </a:prstGeom>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42" name="PlaceHolder 2"/>
          <p:cNvSpPr>
            <a:spLocks noGrp="1"/>
          </p:cNvSpPr>
          <p:nvPr>
            <p:ph type="dt"/>
          </p:nvPr>
        </p:nvSpPr>
        <p:spPr>
          <a:xfrm>
            <a:off x="681120" y="6356520"/>
            <a:ext cx="2228400" cy="364680"/>
          </a:xfrm>
          <a:prstGeom prst="rect">
            <a:avLst/>
          </a:prstGeom>
        </p:spPr>
        <p:txBody>
          <a:bodyPr anchor="ctr">
            <a:noAutofit/>
          </a:bodyPr>
          <a:lstStyle/>
          <a:p>
            <a:pPr>
              <a:lnSpc>
                <a:spcPct val="100000"/>
              </a:lnSpc>
            </a:pPr>
            <a:fld id="{77BCA3AA-DB93-4D8A-AB81-05AD1C0EA784}" type="datetime">
              <a:rPr lang="en-US" sz="1200" b="0" strike="noStrike" spc="-1">
                <a:solidFill>
                  <a:srgbClr val="8B8B8B"/>
                </a:solidFill>
                <a:latin typeface="Calibri"/>
              </a:rPr>
              <a:t>1/15/2021</a:t>
            </a:fld>
            <a:endParaRPr lang="en-US" sz="1200" b="0" strike="noStrike" spc="-1">
              <a:latin typeface="Times New Roman"/>
            </a:endParaRPr>
          </a:p>
        </p:txBody>
      </p:sp>
      <p:sp>
        <p:nvSpPr>
          <p:cNvPr id="43" name="PlaceHolder 3"/>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44" name="PlaceHolder 4"/>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7833E578-C3E3-495A-8F85-ABA75ABF7540}" type="slidenum">
              <a:rPr lang="en-US" sz="1200" b="0" strike="noStrike" spc="-1">
                <a:solidFill>
                  <a:srgbClr val="8B8B8B"/>
                </a:solidFill>
                <a:latin typeface="Calibri"/>
              </a:rPr>
              <a:t>‹#›</a:t>
            </a:fld>
            <a:endParaRPr lang="en-US" sz="1200" b="0" strike="noStrike" spc="-1">
              <a:latin typeface="Times New Roman"/>
            </a:endParaRPr>
          </a:p>
        </p:txBody>
      </p:sp>
      <p:sp>
        <p:nvSpPr>
          <p:cNvPr id="45" name="PlaceHolder 5"/>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0" r:id="rId11"/>
    <p:sldLayoutId id="21474837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681120" y="6356520"/>
            <a:ext cx="2228400" cy="364680"/>
          </a:xfrm>
          <a:prstGeom prst="rect">
            <a:avLst/>
          </a:prstGeom>
        </p:spPr>
        <p:txBody>
          <a:bodyPr anchor="ctr">
            <a:noAutofit/>
          </a:bodyPr>
          <a:lstStyle/>
          <a:p>
            <a:pPr>
              <a:lnSpc>
                <a:spcPct val="100000"/>
              </a:lnSpc>
            </a:pPr>
            <a:fld id="{C9FA83BE-E3FC-4EF5-8EBD-7FED5D969A79}" type="datetime">
              <a:rPr lang="en-US" sz="1200" b="0" strike="noStrike" spc="-1">
                <a:solidFill>
                  <a:srgbClr val="8B8B8B"/>
                </a:solidFill>
                <a:latin typeface="Calibri"/>
              </a:rPr>
              <a:t>1/15/2021</a:t>
            </a:fld>
            <a:endParaRPr lang="en-US" sz="1200" b="0" strike="noStrike" spc="-1">
              <a:latin typeface="Times New Roman"/>
            </a:endParaRPr>
          </a:p>
        </p:txBody>
      </p:sp>
      <p:sp>
        <p:nvSpPr>
          <p:cNvPr id="83" name="PlaceHolder 2"/>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84" name="PlaceHolder 3"/>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07FBAE26-3319-4B24-8DD2-2363E9F8BFE6}" type="slidenum">
              <a:rPr lang="en-US" sz="1200" b="0" strike="noStrike" spc="-1">
                <a:solidFill>
                  <a:srgbClr val="8B8B8B"/>
                </a:solidFill>
                <a:latin typeface="Calibri"/>
              </a:rPr>
              <a:t>‹#›</a:t>
            </a:fld>
            <a:endParaRPr lang="en-US" sz="1200" b="0" strike="noStrike" spc="-1">
              <a:latin typeface="Times New Roman"/>
            </a:endParaRPr>
          </a:p>
        </p:txBody>
      </p:sp>
      <p:sp>
        <p:nvSpPr>
          <p:cNvPr id="85" name="PlaceHolder 4"/>
          <p:cNvSpPr>
            <a:spLocks noGrp="1"/>
          </p:cNvSpPr>
          <p:nvPr>
            <p:ph type="title"/>
          </p:nvPr>
        </p:nvSpPr>
        <p:spPr>
          <a:xfrm>
            <a:off x="495000" y="273600"/>
            <a:ext cx="89150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86" name="PlaceHolder 5"/>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8112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24" name="PlaceHolder 2"/>
          <p:cNvSpPr>
            <a:spLocks noGrp="1"/>
          </p:cNvSpPr>
          <p:nvPr>
            <p:ph type="body"/>
          </p:nvPr>
        </p:nvSpPr>
        <p:spPr>
          <a:xfrm>
            <a:off x="68112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5" name="PlaceHolder 3"/>
          <p:cNvSpPr>
            <a:spLocks noGrp="1"/>
          </p:cNvSpPr>
          <p:nvPr>
            <p:ph type="body"/>
          </p:nvPr>
        </p:nvSpPr>
        <p:spPr>
          <a:xfrm>
            <a:off x="501480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6" name="PlaceHolder 4"/>
          <p:cNvSpPr>
            <a:spLocks noGrp="1"/>
          </p:cNvSpPr>
          <p:nvPr>
            <p:ph type="dt"/>
          </p:nvPr>
        </p:nvSpPr>
        <p:spPr>
          <a:xfrm>
            <a:off x="681120" y="6356520"/>
            <a:ext cx="2228400" cy="364680"/>
          </a:xfrm>
          <a:prstGeom prst="rect">
            <a:avLst/>
          </a:prstGeom>
        </p:spPr>
        <p:txBody>
          <a:bodyPr anchor="ctr">
            <a:noAutofit/>
          </a:bodyPr>
          <a:lstStyle/>
          <a:p>
            <a:pPr>
              <a:lnSpc>
                <a:spcPct val="100000"/>
              </a:lnSpc>
            </a:pPr>
            <a:fld id="{C0787B56-3CA9-43F8-AC58-2C8144EB2F17}" type="datetime">
              <a:rPr lang="en-US" sz="1200" b="0" strike="noStrike" spc="-1">
                <a:solidFill>
                  <a:srgbClr val="8B8B8B"/>
                </a:solidFill>
                <a:latin typeface="Calibri"/>
              </a:rPr>
              <a:t>1/15/2021</a:t>
            </a:fld>
            <a:endParaRPr lang="en-US" sz="1200" b="0" strike="noStrike" spc="-1">
              <a:latin typeface="Times New Roman"/>
            </a:endParaRPr>
          </a:p>
        </p:txBody>
      </p:sp>
      <p:sp>
        <p:nvSpPr>
          <p:cNvPr id="127" name="PlaceHolder 5"/>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128" name="PlaceHolder 6"/>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A7AA45B1-7A7D-400B-B8F1-E464194DBA1C}"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68220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66" name="PlaceHolder 2"/>
          <p:cNvSpPr>
            <a:spLocks noGrp="1"/>
          </p:cNvSpPr>
          <p:nvPr>
            <p:ph type="body"/>
          </p:nvPr>
        </p:nvSpPr>
        <p:spPr>
          <a:xfrm>
            <a:off x="682200" y="1681200"/>
            <a:ext cx="4190400" cy="823680"/>
          </a:xfrm>
          <a:prstGeom prst="rect">
            <a:avLst/>
          </a:prstGeom>
        </p:spPr>
        <p:txBody>
          <a:bodyPr anchor="b">
            <a:noAutofit/>
          </a:bodyPr>
          <a:lstStyle/>
          <a:p>
            <a:pPr>
              <a:lnSpc>
                <a:spcPct val="90000"/>
              </a:lnSpc>
              <a:spcBef>
                <a:spcPts val="1001"/>
              </a:spcBef>
            </a:pPr>
            <a:r>
              <a:rPr lang="en-US" sz="2400" b="1" strike="noStrike" spc="-1">
                <a:solidFill>
                  <a:srgbClr val="000000"/>
                </a:solidFill>
                <a:latin typeface="Calibri"/>
              </a:rPr>
              <a:t>Edit Master text styles</a:t>
            </a:r>
            <a:endParaRPr lang="en-US" sz="2400" b="0" strike="noStrike" spc="-1">
              <a:solidFill>
                <a:srgbClr val="000000"/>
              </a:solidFill>
              <a:latin typeface="Calibri"/>
            </a:endParaRPr>
          </a:p>
        </p:txBody>
      </p:sp>
      <p:sp>
        <p:nvSpPr>
          <p:cNvPr id="167" name="PlaceHolder 3"/>
          <p:cNvSpPr>
            <a:spLocks noGrp="1"/>
          </p:cNvSpPr>
          <p:nvPr>
            <p:ph type="body"/>
          </p:nvPr>
        </p:nvSpPr>
        <p:spPr>
          <a:xfrm>
            <a:off x="682200" y="2505240"/>
            <a:ext cx="419040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68" name="PlaceHolder 4"/>
          <p:cNvSpPr>
            <a:spLocks noGrp="1"/>
          </p:cNvSpPr>
          <p:nvPr>
            <p:ph type="body"/>
          </p:nvPr>
        </p:nvSpPr>
        <p:spPr>
          <a:xfrm>
            <a:off x="5014800" y="1681200"/>
            <a:ext cx="4210920" cy="823680"/>
          </a:xfrm>
          <a:prstGeom prst="rect">
            <a:avLst/>
          </a:prstGeom>
        </p:spPr>
        <p:txBody>
          <a:bodyPr anchor="b">
            <a:noAutofit/>
          </a:bodyPr>
          <a:lstStyle/>
          <a:p>
            <a:pPr>
              <a:lnSpc>
                <a:spcPct val="90000"/>
              </a:lnSpc>
              <a:spcBef>
                <a:spcPts val="1001"/>
              </a:spcBef>
            </a:pPr>
            <a:r>
              <a:rPr lang="en-US" sz="2400" b="1" strike="noStrike" spc="-1">
                <a:solidFill>
                  <a:srgbClr val="000000"/>
                </a:solidFill>
                <a:latin typeface="Calibri"/>
              </a:rPr>
              <a:t>Edit Master text styles</a:t>
            </a:r>
            <a:endParaRPr lang="en-US" sz="2400" b="0" strike="noStrike" spc="-1">
              <a:solidFill>
                <a:srgbClr val="000000"/>
              </a:solidFill>
              <a:latin typeface="Calibri"/>
            </a:endParaRPr>
          </a:p>
        </p:txBody>
      </p:sp>
      <p:sp>
        <p:nvSpPr>
          <p:cNvPr id="169" name="PlaceHolder 5"/>
          <p:cNvSpPr>
            <a:spLocks noGrp="1"/>
          </p:cNvSpPr>
          <p:nvPr>
            <p:ph type="body"/>
          </p:nvPr>
        </p:nvSpPr>
        <p:spPr>
          <a:xfrm>
            <a:off x="5014800" y="2505240"/>
            <a:ext cx="4210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70" name="PlaceHolder 6"/>
          <p:cNvSpPr>
            <a:spLocks noGrp="1"/>
          </p:cNvSpPr>
          <p:nvPr>
            <p:ph type="dt"/>
          </p:nvPr>
        </p:nvSpPr>
        <p:spPr>
          <a:xfrm>
            <a:off x="681120" y="6356520"/>
            <a:ext cx="2228400" cy="364680"/>
          </a:xfrm>
          <a:prstGeom prst="rect">
            <a:avLst/>
          </a:prstGeom>
        </p:spPr>
        <p:txBody>
          <a:bodyPr anchor="ctr">
            <a:noAutofit/>
          </a:bodyPr>
          <a:lstStyle/>
          <a:p>
            <a:pPr>
              <a:lnSpc>
                <a:spcPct val="100000"/>
              </a:lnSpc>
            </a:pPr>
            <a:fld id="{F19DE3A5-8F5E-425E-9371-6C00A91367C7}" type="datetime">
              <a:rPr lang="en-US" sz="1200" b="0" strike="noStrike" spc="-1">
                <a:solidFill>
                  <a:srgbClr val="8B8B8B"/>
                </a:solidFill>
                <a:latin typeface="Calibri"/>
              </a:rPr>
              <a:t>1/15/2021</a:t>
            </a:fld>
            <a:endParaRPr lang="en-US" sz="1200" b="0" strike="noStrike" spc="-1">
              <a:latin typeface="Times New Roman"/>
            </a:endParaRPr>
          </a:p>
        </p:txBody>
      </p:sp>
      <p:sp>
        <p:nvSpPr>
          <p:cNvPr id="171" name="PlaceHolder 7"/>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172" name="PlaceHolder 8"/>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1091861A-C819-48E6-88BF-18D61A8C4635}"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209" name="PlaceHolder 1"/>
          <p:cNvSpPr>
            <a:spLocks noGrp="1"/>
          </p:cNvSpPr>
          <p:nvPr>
            <p:ph type="title"/>
          </p:nvPr>
        </p:nvSpPr>
        <p:spPr>
          <a:xfrm>
            <a:off x="682200" y="457200"/>
            <a:ext cx="3194640" cy="1599840"/>
          </a:xfrm>
          <a:prstGeom prst="rect">
            <a:avLst/>
          </a:prstGeom>
        </p:spPr>
        <p:txBody>
          <a:bodyPr anchor="b">
            <a:noAutofit/>
          </a:bodyPr>
          <a:lstStyle/>
          <a:p>
            <a:pPr>
              <a:lnSpc>
                <a:spcPct val="90000"/>
              </a:lnSpc>
            </a:pPr>
            <a:r>
              <a:rPr lang="en-US" sz="3200" b="0" strike="noStrike" spc="-1">
                <a:solidFill>
                  <a:srgbClr val="000000"/>
                </a:solidFill>
                <a:latin typeface="Calibri Light"/>
              </a:rPr>
              <a:t>Click to edit Master title style</a:t>
            </a:r>
            <a:endParaRPr lang="en-US" sz="3200" b="0" strike="noStrike" spc="-1">
              <a:solidFill>
                <a:srgbClr val="000000"/>
              </a:solidFill>
              <a:latin typeface="Calibri"/>
            </a:endParaRPr>
          </a:p>
        </p:txBody>
      </p:sp>
      <p:sp>
        <p:nvSpPr>
          <p:cNvPr id="210" name="PlaceHolder 2"/>
          <p:cNvSpPr>
            <a:spLocks noGrp="1"/>
          </p:cNvSpPr>
          <p:nvPr>
            <p:ph type="body"/>
          </p:nvPr>
        </p:nvSpPr>
        <p:spPr>
          <a:xfrm>
            <a:off x="4211280" y="987480"/>
            <a:ext cx="5014440" cy="487332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32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211" name="PlaceHolder 3"/>
          <p:cNvSpPr>
            <a:spLocks noGrp="1"/>
          </p:cNvSpPr>
          <p:nvPr>
            <p:ph type="body"/>
          </p:nvPr>
        </p:nvSpPr>
        <p:spPr>
          <a:xfrm>
            <a:off x="682200" y="2057400"/>
            <a:ext cx="3194640" cy="3811320"/>
          </a:xfrm>
          <a:prstGeom prst="rect">
            <a:avLst/>
          </a:prstGeom>
        </p:spPr>
        <p:txBody>
          <a:bodyPr>
            <a:noAutofit/>
          </a:bodyPr>
          <a:lstStyle/>
          <a:p>
            <a:pPr>
              <a:lnSpc>
                <a:spcPct val="90000"/>
              </a:lnSpc>
              <a:spcBef>
                <a:spcPts val="1001"/>
              </a:spcBef>
            </a:pPr>
            <a:r>
              <a:rPr lang="en-US" sz="1600" b="0" strike="noStrike" spc="-1">
                <a:solidFill>
                  <a:srgbClr val="000000"/>
                </a:solidFill>
                <a:latin typeface="Calibri"/>
              </a:rPr>
              <a:t>Edit Master text styles</a:t>
            </a:r>
          </a:p>
        </p:txBody>
      </p:sp>
      <p:sp>
        <p:nvSpPr>
          <p:cNvPr id="212" name="PlaceHolder 4"/>
          <p:cNvSpPr>
            <a:spLocks noGrp="1"/>
          </p:cNvSpPr>
          <p:nvPr>
            <p:ph type="dt"/>
          </p:nvPr>
        </p:nvSpPr>
        <p:spPr>
          <a:xfrm>
            <a:off x="681120" y="6356520"/>
            <a:ext cx="2228400" cy="364680"/>
          </a:xfrm>
          <a:prstGeom prst="rect">
            <a:avLst/>
          </a:prstGeom>
        </p:spPr>
        <p:txBody>
          <a:bodyPr anchor="ctr">
            <a:noAutofit/>
          </a:bodyPr>
          <a:lstStyle/>
          <a:p>
            <a:pPr>
              <a:lnSpc>
                <a:spcPct val="100000"/>
              </a:lnSpc>
            </a:pPr>
            <a:fld id="{1E7BEFD5-7899-4111-8632-ECE19AF9EFED}" type="datetime">
              <a:rPr lang="en-US" sz="1200" b="0" strike="noStrike" spc="-1">
                <a:solidFill>
                  <a:srgbClr val="8B8B8B"/>
                </a:solidFill>
                <a:latin typeface="Calibri"/>
              </a:rPr>
              <a:t>1/15/2021</a:t>
            </a:fld>
            <a:endParaRPr lang="en-US" sz="1200" b="0" strike="noStrike" spc="-1">
              <a:latin typeface="Times New Roman"/>
            </a:endParaRPr>
          </a:p>
        </p:txBody>
      </p:sp>
      <p:sp>
        <p:nvSpPr>
          <p:cNvPr id="213" name="PlaceHolder 5"/>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214" name="PlaceHolder 6"/>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EDAEE629-2D3E-40F7-A5F2-91130AA895CE}"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B01DB-5F7D-4A5C-B271-3C20D5EA15D7}" type="datetimeFigureOut">
              <a:rPr lang="en-US" smtClean="0"/>
              <a:t>1/15/2021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5DF62-82CB-4F40-87A1-1FF6845C9915}" type="slidenum">
              <a:rPr lang="en-US" smtClean="0"/>
              <a:t>‹#›</a:t>
            </a:fld>
            <a:endParaRPr lang="en-US"/>
          </a:p>
        </p:txBody>
      </p:sp>
    </p:spTree>
    <p:extLst>
      <p:ext uri="{BB962C8B-B14F-4D97-AF65-F5344CB8AC3E}">
        <p14:creationId xmlns:p14="http://schemas.microsoft.com/office/powerpoint/2010/main" val="7759470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681120" y="6356520"/>
            <a:ext cx="2228400" cy="364680"/>
          </a:xfrm>
          <a:prstGeom prst="rect">
            <a:avLst/>
          </a:prstGeom>
        </p:spPr>
        <p:txBody>
          <a:bodyPr anchor="ctr">
            <a:noAutofit/>
          </a:bodyPr>
          <a:lstStyle/>
          <a:p>
            <a:pPr defTabSz="457200"/>
            <a:fld id="{C9FA83BE-E3FC-4EF5-8EBD-7FED5D969A79}" type="datetime">
              <a:rPr lang="en-US" sz="1200" spc="-1">
                <a:solidFill>
                  <a:srgbClr val="8B8B8B"/>
                </a:solidFill>
                <a:latin typeface="Calibri"/>
              </a:rPr>
              <a:pPr defTabSz="457200"/>
              <a:t>1/15/2021</a:t>
            </a:fld>
            <a:endParaRPr lang="en-US" sz="1200" spc="-1">
              <a:solidFill>
                <a:prstClr val="black"/>
              </a:solidFill>
              <a:latin typeface="Times New Roman"/>
            </a:endParaRPr>
          </a:p>
        </p:txBody>
      </p:sp>
      <p:sp>
        <p:nvSpPr>
          <p:cNvPr id="83" name="PlaceHolder 2"/>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84" name="PlaceHolder 3"/>
          <p:cNvSpPr>
            <a:spLocks noGrp="1"/>
          </p:cNvSpPr>
          <p:nvPr>
            <p:ph type="sldNum"/>
          </p:nvPr>
        </p:nvSpPr>
        <p:spPr>
          <a:xfrm>
            <a:off x="6996240" y="6356520"/>
            <a:ext cx="2228400" cy="364680"/>
          </a:xfrm>
          <a:prstGeom prst="rect">
            <a:avLst/>
          </a:prstGeom>
        </p:spPr>
        <p:txBody>
          <a:bodyPr anchor="ctr">
            <a:noAutofit/>
          </a:bodyPr>
          <a:lstStyle/>
          <a:p>
            <a:pPr algn="r" defTabSz="457200"/>
            <a:fld id="{07FBAE26-3319-4B24-8DD2-2363E9F8BFE6}" type="slidenum">
              <a:rPr lang="en-US" sz="1200" spc="-1">
                <a:solidFill>
                  <a:srgbClr val="8B8B8B"/>
                </a:solidFill>
                <a:latin typeface="Calibri"/>
              </a:rPr>
              <a:pPr algn="r" defTabSz="457200"/>
              <a:t>‹#›</a:t>
            </a:fld>
            <a:endParaRPr lang="en-US" sz="1200" spc="-1">
              <a:solidFill>
                <a:prstClr val="black"/>
              </a:solidFill>
              <a:latin typeface="Times New Roman"/>
            </a:endParaRPr>
          </a:p>
        </p:txBody>
      </p:sp>
      <p:sp>
        <p:nvSpPr>
          <p:cNvPr id="85" name="PlaceHolder 4"/>
          <p:cNvSpPr>
            <a:spLocks noGrp="1"/>
          </p:cNvSpPr>
          <p:nvPr>
            <p:ph type="title"/>
          </p:nvPr>
        </p:nvSpPr>
        <p:spPr>
          <a:xfrm>
            <a:off x="495000" y="273600"/>
            <a:ext cx="89150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86" name="PlaceHolder 5"/>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211411858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8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5.png"/><Relationship Id="rId1" Type="http://schemas.openxmlformats.org/officeDocument/2006/relationships/slideLayout" Target="../slideLayouts/slideLayout53.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15.png"/><Relationship Id="rId1" Type="http://schemas.openxmlformats.org/officeDocument/2006/relationships/slideLayout" Target="../slideLayouts/slideLayout3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jpeg"/><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7.png"/><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9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7.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53.xml"/><Relationship Id="rId6" Type="http://schemas.openxmlformats.org/officeDocument/2006/relationships/image" Target="../media/image62.png"/><Relationship Id="rId11" Type="http://schemas.microsoft.com/office/2007/relationships/hdphoto" Target="../media/hdphoto2.wdp"/><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png"/><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png"/><Relationship Id="rId1" Type="http://schemas.openxmlformats.org/officeDocument/2006/relationships/slideLayout" Target="../slideLayouts/slideLayout75.xml"/><Relationship Id="rId4" Type="http://schemas.openxmlformats.org/officeDocument/2006/relationships/image" Target="../media/image6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9.png"/><Relationship Id="rId1" Type="http://schemas.openxmlformats.org/officeDocument/2006/relationships/slideLayout" Target="../slideLayouts/slideLayout53.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7.xml"/><Relationship Id="rId5" Type="http://schemas.openxmlformats.org/officeDocument/2006/relationships/image" Target="../media/image78.e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ACA23-FA17-D746-BFCB-4DA57FC0850E}"/>
              </a:ext>
            </a:extLst>
          </p:cNvPr>
          <p:cNvSpPr/>
          <p:nvPr/>
        </p:nvSpPr>
        <p:spPr>
          <a:xfrm>
            <a:off x="0" y="0"/>
            <a:ext cx="9911645" cy="59436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 y="1028795"/>
            <a:ext cx="9910810" cy="4524280"/>
          </a:xfrm>
          <a:prstGeom prst="rect">
            <a:avLst/>
          </a:prstGeom>
        </p:spPr>
      </p:pic>
      <p:pic>
        <p:nvPicPr>
          <p:cNvPr id="7" name="Picture 6">
            <a:extLst>
              <a:ext uri="{FF2B5EF4-FFF2-40B4-BE49-F238E27FC236}">
                <a16:creationId xmlns:a16="http://schemas.microsoft.com/office/drawing/2014/main" id="{5AEC36CF-4FEC-4FC4-9438-9C5A670E5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49" y="2326815"/>
            <a:ext cx="4524786" cy="1928239"/>
          </a:xfrm>
          <a:prstGeom prst="rect">
            <a:avLst/>
          </a:prstGeom>
        </p:spPr>
      </p:pic>
    </p:spTree>
    <p:extLst>
      <p:ext uri="{BB962C8B-B14F-4D97-AF65-F5344CB8AC3E}">
        <p14:creationId xmlns:p14="http://schemas.microsoft.com/office/powerpoint/2010/main" val="27589545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828203B-D755-4D4F-85CE-A80303708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78" y="737080"/>
            <a:ext cx="10407755" cy="5383839"/>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3D566930-7AFA-4355-8E02-ED8FFB345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905" y="3195303"/>
            <a:ext cx="2830266" cy="3662697"/>
          </a:xfrm>
          <a:prstGeom prst="rect">
            <a:avLst/>
          </a:prstGeom>
        </p:spPr>
      </p:pic>
    </p:spTree>
    <p:extLst>
      <p:ext uri="{BB962C8B-B14F-4D97-AF65-F5344CB8AC3E}">
        <p14:creationId xmlns:p14="http://schemas.microsoft.com/office/powerpoint/2010/main" val="245808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
        <p:nvSpPr>
          <p:cNvPr id="5" name="CustomShape 2"/>
          <p:cNvSpPr/>
          <p:nvPr/>
        </p:nvSpPr>
        <p:spPr>
          <a:xfrm>
            <a:off x="160420" y="1016000"/>
            <a:ext cx="3433680" cy="5414360"/>
          </a:xfrm>
          <a:prstGeom prst="rect">
            <a:avLst/>
          </a:prstGeom>
          <a:solidFill>
            <a:srgbClr val="008264"/>
          </a:solidFill>
          <a:ln>
            <a:noFill/>
          </a:ln>
        </p:spPr>
        <p:style>
          <a:lnRef idx="2">
            <a:schemeClr val="accent6">
              <a:shade val="50000"/>
            </a:schemeClr>
          </a:lnRef>
          <a:fillRef idx="1">
            <a:schemeClr val="accent6"/>
          </a:fillRef>
          <a:effectRef idx="0">
            <a:schemeClr val="accent6"/>
          </a:effectRef>
          <a:fontRef idx="minor"/>
        </p:style>
      </p:sp>
      <p:sp>
        <p:nvSpPr>
          <p:cNvPr id="6" name="CustomShape 1"/>
          <p:cNvSpPr/>
          <p:nvPr/>
        </p:nvSpPr>
        <p:spPr>
          <a:xfrm>
            <a:off x="3633380" y="1016000"/>
            <a:ext cx="6121060" cy="5414360"/>
          </a:xfrm>
          <a:prstGeom prst="rect">
            <a:avLst/>
          </a:prstGeom>
          <a:solidFill>
            <a:srgbClr val="95C83B"/>
          </a:solidFill>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r>
              <a:rPr lang="en-US" sz="2400" b="1" strike="noStrike" spc="-1" dirty="0">
                <a:solidFill>
                  <a:srgbClr val="FFFFFF"/>
                </a:solidFill>
                <a:latin typeface="Arial"/>
              </a:rPr>
              <a:t>2020</a:t>
            </a:r>
            <a:endParaRPr lang="en-US" sz="2400" b="0" strike="noStrike" spc="-1" dirty="0">
              <a:latin typeface="Arial"/>
            </a:endParaRPr>
          </a:p>
          <a:p>
            <a:pPr algn="ctr">
              <a:lnSpc>
                <a:spcPct val="100000"/>
              </a:lnSpc>
            </a:pPr>
            <a:r>
              <a:rPr lang="en-US" sz="1400" b="1" u="sng" strike="noStrike" spc="-1" dirty="0">
                <a:solidFill>
                  <a:srgbClr val="FFFFFF"/>
                </a:solidFill>
                <a:uFillTx/>
                <a:latin typeface="Arial Narrow"/>
              </a:rPr>
              <a:t>PHYSICIAN’S</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DESK</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REFERENCE</a:t>
            </a:r>
            <a:endParaRPr lang="en-US" sz="1400" b="0" strike="noStrike" spc="-1" dirty="0">
              <a:latin typeface="Arial"/>
            </a:endParaRPr>
          </a:p>
          <a:p>
            <a:pPr algn="ctr">
              <a:lnSpc>
                <a:spcPct val="100000"/>
              </a:lnSpc>
            </a:pPr>
            <a:r>
              <a:rPr lang="en-US" sz="1400" b="1" strike="noStrike" spc="-1" dirty="0">
                <a:solidFill>
                  <a:srgbClr val="FFFFFF"/>
                </a:solidFill>
                <a:latin typeface="Arial Narrow"/>
              </a:rPr>
              <a:t>PDR.NET</a:t>
            </a:r>
            <a:endParaRPr lang="en-US" sz="1400" b="0" strike="noStrike" spc="-1" dirty="0">
              <a:latin typeface="Arial"/>
            </a:endParaRPr>
          </a:p>
        </p:txBody>
      </p:sp>
      <p:sp>
        <p:nvSpPr>
          <p:cNvPr id="8" name="CustomShape 3"/>
          <p:cNvSpPr/>
          <p:nvPr/>
        </p:nvSpPr>
        <p:spPr>
          <a:xfrm>
            <a:off x="438340" y="3013120"/>
            <a:ext cx="2877840" cy="1187640"/>
          </a:xfrm>
          <a:prstGeom prst="rect">
            <a:avLst/>
          </a:prstGeom>
          <a:solidFill>
            <a:srgbClr val="95C83B"/>
          </a:solidFill>
          <a:ln>
            <a:noFill/>
          </a:ln>
          <a:effectLst>
            <a:outerShdw blurRad="5715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spAutoFit/>
          </a:bodyPr>
          <a:lstStyle/>
          <a:p>
            <a:pPr algn="ctr">
              <a:lnSpc>
                <a:spcPct val="100000"/>
              </a:lnSpc>
            </a:pPr>
            <a:r>
              <a:rPr lang="en-US" sz="7200" b="0" strike="noStrike" spc="-1" dirty="0">
                <a:solidFill>
                  <a:srgbClr val="FFFFFF"/>
                </a:solidFill>
                <a:latin typeface="Agency FB"/>
              </a:rPr>
              <a:t>CLEANSE</a:t>
            </a:r>
            <a:endParaRPr lang="en-US" sz="7200" b="0" strike="noStrike" spc="-1" dirty="0">
              <a:latin typeface="Arial"/>
            </a:endParaRPr>
          </a:p>
        </p:txBody>
      </p:sp>
      <p:pic>
        <p:nvPicPr>
          <p:cNvPr id="9" name="Picture 6"/>
          <p:cNvPicPr/>
          <p:nvPr/>
        </p:nvPicPr>
        <p:blipFill>
          <a:blip r:embed="rId3"/>
          <a:stretch/>
        </p:blipFill>
        <p:spPr>
          <a:xfrm>
            <a:off x="4030450" y="1163220"/>
            <a:ext cx="5478480" cy="5119920"/>
          </a:xfrm>
          <a:prstGeom prst="rect">
            <a:avLst/>
          </a:prstGeom>
          <a:ln>
            <a:noFill/>
          </a:ln>
        </p:spPr>
      </p:pic>
    </p:spTree>
    <p:extLst>
      <p:ext uri="{BB962C8B-B14F-4D97-AF65-F5344CB8AC3E}">
        <p14:creationId xmlns:p14="http://schemas.microsoft.com/office/powerpoint/2010/main" val="334156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
        <p:nvSpPr>
          <p:cNvPr id="4" name="TextShape 1"/>
          <p:cNvSpPr txBox="1"/>
          <p:nvPr/>
        </p:nvSpPr>
        <p:spPr>
          <a:xfrm>
            <a:off x="2241360" y="1428480"/>
            <a:ext cx="7657560" cy="4399200"/>
          </a:xfrm>
          <a:prstGeom prst="rect">
            <a:avLst/>
          </a:prstGeom>
          <a:noFill/>
          <a:ln>
            <a:noFill/>
          </a:ln>
        </p:spPr>
        <p:txBody>
          <a:bodyPr>
            <a:normAutofit/>
          </a:bodyPr>
          <a:lstStyle/>
          <a:p>
            <a:pPr>
              <a:lnSpc>
                <a:spcPct val="120000"/>
              </a:lnSpc>
            </a:pPr>
            <a:endParaRPr lang="en-US" sz="2800" b="0" strike="noStrike" spc="-1" dirty="0">
              <a:solidFill>
                <a:srgbClr val="000000"/>
              </a:solidFill>
              <a:latin typeface="Calibri"/>
            </a:endParaRPr>
          </a:p>
          <a:p>
            <a:pPr algn="ctr">
              <a:lnSpc>
                <a:spcPct val="90000"/>
              </a:lnSpc>
              <a:spcBef>
                <a:spcPts val="1001"/>
              </a:spcBef>
            </a:pPr>
            <a:r>
              <a:rPr lang="en-US" sz="3600" b="1" strike="noStrike" spc="-1" dirty="0">
                <a:solidFill>
                  <a:srgbClr val="203214"/>
                </a:solidFill>
                <a:latin typeface="Calibri"/>
              </a:rPr>
              <a:t>Natural Detoxification for the Body</a:t>
            </a:r>
            <a:endParaRPr lang="en-US" sz="3600" b="0" strike="noStrike" spc="-1" dirty="0">
              <a:solidFill>
                <a:srgbClr val="000000"/>
              </a:solidFill>
              <a:latin typeface="Calibri"/>
            </a:endParaRPr>
          </a:p>
          <a:p>
            <a:pPr algn="ctr">
              <a:lnSpc>
                <a:spcPct val="90000"/>
              </a:lnSpc>
              <a:spcBef>
                <a:spcPts val="1001"/>
              </a:spcBef>
            </a:pPr>
            <a:r>
              <a:rPr lang="en-US" sz="2400" b="1" strike="noStrike" spc="-1" dirty="0">
                <a:solidFill>
                  <a:srgbClr val="203214"/>
                </a:solidFill>
                <a:latin typeface="Calibri"/>
              </a:rPr>
              <a:t>Cleanse</a:t>
            </a:r>
            <a:r>
              <a:rPr lang="en-US" sz="2400" b="0" strike="noStrike" spc="-1" dirty="0">
                <a:solidFill>
                  <a:srgbClr val="203214"/>
                </a:solidFill>
                <a:latin typeface="Calibri"/>
              </a:rPr>
              <a:t> has been specially formulated to help </a:t>
            </a:r>
            <a:endParaRPr lang="en-US" sz="2400" b="0" strike="noStrike" spc="-1" dirty="0">
              <a:solidFill>
                <a:srgbClr val="000000"/>
              </a:solidFill>
              <a:latin typeface="Calibri"/>
            </a:endParaRPr>
          </a:p>
          <a:p>
            <a:pPr algn="ctr">
              <a:lnSpc>
                <a:spcPct val="90000"/>
              </a:lnSpc>
              <a:spcBef>
                <a:spcPts val="1001"/>
              </a:spcBef>
            </a:pPr>
            <a:r>
              <a:rPr lang="en-US" sz="2400" b="0" strike="noStrike" spc="-1" dirty="0">
                <a:solidFill>
                  <a:srgbClr val="203214"/>
                </a:solidFill>
                <a:latin typeface="Calibri"/>
              </a:rPr>
              <a:t>to remove harmful toxins from the body.</a:t>
            </a:r>
            <a:endParaRPr lang="en-US" sz="2400" b="0" strike="noStrike" spc="-1" dirty="0">
              <a:solidFill>
                <a:srgbClr val="000000"/>
              </a:solidFill>
              <a:latin typeface="Calibri"/>
            </a:endParaRPr>
          </a:p>
          <a:p>
            <a:pPr algn="ctr">
              <a:lnSpc>
                <a:spcPct val="90000"/>
              </a:lnSpc>
              <a:spcBef>
                <a:spcPts val="1001"/>
              </a:spcBef>
            </a:pPr>
            <a:endParaRPr lang="en-US" sz="2400" b="0" strike="noStrike" spc="-1" dirty="0">
              <a:solidFill>
                <a:srgbClr val="000000"/>
              </a:solidFill>
              <a:latin typeface="Calibri"/>
            </a:endParaRPr>
          </a:p>
          <a:p>
            <a:pPr algn="ctr">
              <a:lnSpc>
                <a:spcPct val="90000"/>
              </a:lnSpc>
              <a:spcBef>
                <a:spcPts val="1001"/>
              </a:spcBef>
            </a:pPr>
            <a:r>
              <a:rPr lang="en-US" sz="2200" b="1" strike="noStrike" spc="-1" dirty="0">
                <a:solidFill>
                  <a:srgbClr val="203214"/>
                </a:solidFill>
                <a:latin typeface="Calibri"/>
              </a:rPr>
              <a:t>The active ingredient :</a:t>
            </a:r>
            <a:endParaRPr lang="en-US" sz="2200" b="0" strike="noStrike" spc="-1" dirty="0">
              <a:solidFill>
                <a:srgbClr val="000000"/>
              </a:solidFill>
              <a:latin typeface="Calibri"/>
            </a:endParaRPr>
          </a:p>
          <a:p>
            <a:pPr algn="ctr">
              <a:lnSpc>
                <a:spcPct val="90000"/>
              </a:lnSpc>
              <a:spcBef>
                <a:spcPts val="1001"/>
              </a:spcBef>
            </a:pPr>
            <a:r>
              <a:rPr lang="en-US" sz="2400" b="1" strike="noStrike" spc="-1" dirty="0">
                <a:solidFill>
                  <a:srgbClr val="203214"/>
                </a:solidFill>
                <a:latin typeface="Calibri"/>
              </a:rPr>
              <a:t>Cascara  </a:t>
            </a:r>
            <a:r>
              <a:rPr lang="en-US" sz="2400" b="1" strike="noStrike" spc="-1" dirty="0" err="1">
                <a:solidFill>
                  <a:srgbClr val="203214"/>
                </a:solidFill>
                <a:latin typeface="Calibri"/>
              </a:rPr>
              <a:t>Sagrada</a:t>
            </a:r>
            <a:r>
              <a:rPr lang="en-US" sz="2400" b="1" strike="noStrike" spc="-1" dirty="0">
                <a:solidFill>
                  <a:srgbClr val="203214"/>
                </a:solidFill>
                <a:latin typeface="Calibri"/>
              </a:rPr>
              <a:t> </a:t>
            </a:r>
            <a:r>
              <a:rPr lang="en-US" sz="2400" b="0" strike="noStrike" spc="-1" dirty="0">
                <a:solidFill>
                  <a:srgbClr val="203214"/>
                </a:solidFill>
                <a:latin typeface="Calibri"/>
              </a:rPr>
              <a:t>(an  aged,  dried  extract  of  </a:t>
            </a:r>
            <a:r>
              <a:rPr lang="en-US" sz="2400" b="0" strike="noStrike" spc="-1" dirty="0" err="1">
                <a:solidFill>
                  <a:srgbClr val="203214"/>
                </a:solidFill>
                <a:latin typeface="Calibri"/>
              </a:rPr>
              <a:t>Rhamnus</a:t>
            </a:r>
            <a:br>
              <a:rPr dirty="0"/>
            </a:br>
            <a:r>
              <a:rPr lang="en-US" sz="2400" b="0" strike="noStrike" spc="-1" dirty="0" err="1">
                <a:solidFill>
                  <a:srgbClr val="203214"/>
                </a:solidFill>
                <a:latin typeface="Calibri"/>
              </a:rPr>
              <a:t>purshiana</a:t>
            </a:r>
            <a:r>
              <a:rPr lang="en-US" sz="2400" b="0" strike="noStrike" spc="-1" dirty="0">
                <a:solidFill>
                  <a:srgbClr val="203214"/>
                </a:solidFill>
                <a:latin typeface="Calibri"/>
              </a:rPr>
              <a:t>  bark ) promotes  effective cleansing of the entire body system.</a:t>
            </a:r>
            <a:endParaRPr lang="en-US" sz="2400" b="0" strike="noStrike" spc="-1" dirty="0">
              <a:solidFill>
                <a:srgbClr val="000000"/>
              </a:solidFill>
              <a:latin typeface="Calibri"/>
            </a:endParaRPr>
          </a:p>
        </p:txBody>
      </p:sp>
      <p:pic>
        <p:nvPicPr>
          <p:cNvPr id="5" name="Picture 6"/>
          <p:cNvPicPr/>
          <p:nvPr/>
        </p:nvPicPr>
        <p:blipFill>
          <a:blip r:embed="rId3"/>
          <a:srcRect l="25928" t="7818" r="30877"/>
          <a:stretch/>
        </p:blipFill>
        <p:spPr>
          <a:xfrm>
            <a:off x="-6480" y="1836360"/>
            <a:ext cx="2365560" cy="4394520"/>
          </a:xfrm>
          <a:prstGeom prst="rect">
            <a:avLst/>
          </a:prstGeom>
          <a:ln>
            <a:noFill/>
          </a:ln>
        </p:spPr>
      </p:pic>
    </p:spTree>
    <p:extLst>
      <p:ext uri="{BB962C8B-B14F-4D97-AF65-F5344CB8AC3E}">
        <p14:creationId xmlns:p14="http://schemas.microsoft.com/office/powerpoint/2010/main" val="139351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295200" y="1199880"/>
            <a:ext cx="655992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200" b="1" strike="noStrike" spc="-1" dirty="0">
                <a:solidFill>
                  <a:srgbClr val="000000"/>
                </a:solidFill>
                <a:latin typeface="Calibri"/>
              </a:rPr>
              <a:t>Cleanses 7 Elimination Pathways </a:t>
            </a:r>
            <a:endParaRPr lang="en-US" sz="3200" b="0" strike="noStrike" spc="-1" dirty="0">
              <a:latin typeface="Arial"/>
            </a:endParaRPr>
          </a:p>
        </p:txBody>
      </p:sp>
      <p:sp>
        <p:nvSpPr>
          <p:cNvPr id="5" name="CustomShape 2"/>
          <p:cNvSpPr/>
          <p:nvPr/>
        </p:nvSpPr>
        <p:spPr>
          <a:xfrm>
            <a:off x="194760" y="2112840"/>
            <a:ext cx="3588120" cy="344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100000"/>
              </a:lnSpc>
              <a:buClr>
                <a:srgbClr val="203214"/>
              </a:buClr>
              <a:buFont typeface="Arial"/>
              <a:buChar char="•"/>
            </a:pPr>
            <a:r>
              <a:rPr lang="en-US" sz="2800" b="0" strike="noStrike" spc="-1" dirty="0">
                <a:solidFill>
                  <a:srgbClr val="203214"/>
                </a:solidFill>
                <a:latin typeface="Calibri"/>
              </a:rPr>
              <a:t>Liver</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Lungs</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Blood</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Skin</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Colon</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Kidneys</a:t>
            </a: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rPr>
              <a:t>Lymphatic System</a:t>
            </a:r>
            <a:endParaRPr lang="en-US" sz="2800" b="0" strike="noStrike" spc="-1" dirty="0">
              <a:latin typeface="Arial"/>
            </a:endParaRPr>
          </a:p>
          <a:p>
            <a:pPr marL="343080" indent="-342720">
              <a:lnSpc>
                <a:spcPct val="100000"/>
              </a:lnSpc>
            </a:pPr>
            <a:endParaRPr lang="en-US" sz="2800" b="0" strike="noStrike" spc="-1" dirty="0">
              <a:latin typeface="Arial"/>
            </a:endParaRPr>
          </a:p>
        </p:txBody>
      </p:sp>
      <p:pic>
        <p:nvPicPr>
          <p:cNvPr id="6" name="Picture 1"/>
          <p:cNvPicPr/>
          <p:nvPr/>
        </p:nvPicPr>
        <p:blipFill>
          <a:blip r:embed="rId3"/>
          <a:srcRect l="25928" t="7818" r="30877"/>
          <a:stretch/>
        </p:blipFill>
        <p:spPr>
          <a:xfrm>
            <a:off x="6397560" y="1463760"/>
            <a:ext cx="2365560" cy="4394520"/>
          </a:xfrm>
          <a:prstGeom prst="rect">
            <a:avLst/>
          </a:prstGeom>
          <a:ln>
            <a:noFill/>
          </a:ln>
        </p:spPr>
      </p:pic>
      <p:sp>
        <p:nvSpPr>
          <p:cNvPr id="8"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Tree>
    <p:extLst>
      <p:ext uri="{BB962C8B-B14F-4D97-AF65-F5344CB8AC3E}">
        <p14:creationId xmlns:p14="http://schemas.microsoft.com/office/powerpoint/2010/main" val="26941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TextShape 1"/>
          <p:cNvSpPr txBox="1"/>
          <p:nvPr/>
        </p:nvSpPr>
        <p:spPr>
          <a:xfrm>
            <a:off x="2249640" y="1565640"/>
            <a:ext cx="7465320" cy="4399200"/>
          </a:xfrm>
          <a:prstGeom prst="rect">
            <a:avLst/>
          </a:prstGeom>
          <a:noFill/>
          <a:ln>
            <a:noFill/>
          </a:ln>
        </p:spPr>
        <p:txBody>
          <a:bodyPr>
            <a:normAutofit/>
          </a:bodyPr>
          <a:lstStyle/>
          <a:p>
            <a:pPr>
              <a:lnSpc>
                <a:spcPct val="120000"/>
              </a:lnSpc>
            </a:pPr>
            <a:endParaRPr lang="en-US" sz="2800" b="0" strike="noStrike" spc="-1" dirty="0">
              <a:solidFill>
                <a:srgbClr val="000000"/>
              </a:solidFill>
              <a:latin typeface="Calibri"/>
            </a:endParaRPr>
          </a:p>
          <a:p>
            <a:pPr marL="228600" indent="-228240">
              <a:lnSpc>
                <a:spcPct val="120000"/>
              </a:lnSpc>
              <a:buClr>
                <a:srgbClr val="A5A5A5"/>
              </a:buClr>
              <a:buFont typeface="Arial"/>
              <a:buChar char="•"/>
            </a:pPr>
            <a:r>
              <a:rPr lang="en-US" sz="2500" b="0" strike="noStrike" spc="-1" dirty="0">
                <a:solidFill>
                  <a:srgbClr val="203214"/>
                </a:solidFill>
                <a:latin typeface="Calibri"/>
              </a:rPr>
              <a:t>It support Digestive Health</a:t>
            </a:r>
            <a:endParaRPr lang="en-US" sz="2500" b="0" strike="noStrike" spc="-1" dirty="0">
              <a:solidFill>
                <a:srgbClr val="000000"/>
              </a:solidFill>
              <a:latin typeface="Calibri"/>
            </a:endParaRPr>
          </a:p>
          <a:p>
            <a:pPr marL="228600" indent="-228240">
              <a:lnSpc>
                <a:spcPct val="120000"/>
              </a:lnSpc>
              <a:buClr>
                <a:srgbClr val="A5A5A5"/>
              </a:buClr>
              <a:buFont typeface="Arial"/>
              <a:buChar char="•"/>
            </a:pPr>
            <a:r>
              <a:rPr lang="en-US" sz="2500" b="0" strike="noStrike" spc="-1" dirty="0">
                <a:solidFill>
                  <a:srgbClr val="203214"/>
                </a:solidFill>
                <a:latin typeface="Calibri"/>
              </a:rPr>
              <a:t>It promotes colon Health – Feel clean from the inside </a:t>
            </a:r>
            <a:endParaRPr lang="en-US" sz="2500" b="0" strike="noStrike" spc="-1" dirty="0">
              <a:solidFill>
                <a:srgbClr val="000000"/>
              </a:solidFill>
              <a:latin typeface="Calibri"/>
            </a:endParaRPr>
          </a:p>
          <a:p>
            <a:pPr marL="228600" indent="-228240">
              <a:lnSpc>
                <a:spcPct val="120000"/>
              </a:lnSpc>
              <a:buClr>
                <a:srgbClr val="A5A5A5"/>
              </a:buClr>
              <a:buFont typeface="Arial"/>
              <a:buChar char="•"/>
            </a:pPr>
            <a:r>
              <a:rPr lang="en-US" sz="2500" b="0" strike="noStrike" spc="-1" dirty="0">
                <a:solidFill>
                  <a:srgbClr val="203214"/>
                </a:solidFill>
                <a:latin typeface="Calibri"/>
              </a:rPr>
              <a:t>It helps to manage weight loss</a:t>
            </a:r>
            <a:endParaRPr lang="en-US" sz="2500" b="0" strike="noStrike" spc="-1" dirty="0">
              <a:solidFill>
                <a:srgbClr val="000000"/>
              </a:solidFill>
              <a:latin typeface="Calibri"/>
            </a:endParaRPr>
          </a:p>
          <a:p>
            <a:pPr marL="228600" indent="-228240">
              <a:lnSpc>
                <a:spcPct val="120000"/>
              </a:lnSpc>
              <a:buClr>
                <a:srgbClr val="A5A5A5"/>
              </a:buClr>
              <a:buFont typeface="Arial"/>
              <a:buChar char="•"/>
            </a:pPr>
            <a:r>
              <a:rPr lang="en-US" sz="2500" b="0" strike="noStrike" spc="-1" dirty="0">
                <a:solidFill>
                  <a:srgbClr val="203214"/>
                </a:solidFill>
                <a:latin typeface="Calibri"/>
              </a:rPr>
              <a:t>It helps to maintain normal intestinal micro flora </a:t>
            </a:r>
            <a:endParaRPr lang="en-US" sz="2500" b="0" strike="noStrike" spc="-1" dirty="0">
              <a:solidFill>
                <a:srgbClr val="000000"/>
              </a:solidFill>
              <a:latin typeface="Calibri"/>
            </a:endParaRPr>
          </a:p>
          <a:p>
            <a:pPr marL="228600" indent="-228240">
              <a:lnSpc>
                <a:spcPct val="120000"/>
              </a:lnSpc>
              <a:buClr>
                <a:srgbClr val="A5A5A5"/>
              </a:buClr>
              <a:buFont typeface="Arial"/>
              <a:buChar char="•"/>
            </a:pPr>
            <a:r>
              <a:rPr lang="en-US" sz="2500" b="0" strike="noStrike" spc="-1" dirty="0">
                <a:solidFill>
                  <a:srgbClr val="203214"/>
                </a:solidFill>
                <a:latin typeface="Calibri"/>
              </a:rPr>
              <a:t>It detoxifies the body by flushing out the free radicals Reawakens dead cells and lots more</a:t>
            </a:r>
            <a:br>
              <a:rPr dirty="0"/>
            </a:br>
            <a:r>
              <a:rPr lang="en-US" sz="2500" b="0" strike="noStrike" spc="-1" dirty="0">
                <a:solidFill>
                  <a:srgbClr val="203214"/>
                </a:solidFill>
                <a:latin typeface="Calibri"/>
              </a:rPr>
              <a:t> </a:t>
            </a:r>
            <a:endParaRPr lang="en-US" sz="2500" b="0" strike="noStrike" spc="-1" dirty="0">
              <a:solidFill>
                <a:srgbClr val="000000"/>
              </a:solidFill>
              <a:latin typeface="Calibri"/>
            </a:endParaRPr>
          </a:p>
        </p:txBody>
      </p:sp>
      <p:pic>
        <p:nvPicPr>
          <p:cNvPr id="5" name="Picture 6"/>
          <p:cNvPicPr/>
          <p:nvPr/>
        </p:nvPicPr>
        <p:blipFill>
          <a:blip r:embed="rId3"/>
          <a:srcRect l="25928" t="7818" r="30877"/>
          <a:stretch/>
        </p:blipFill>
        <p:spPr>
          <a:xfrm>
            <a:off x="-6480" y="1836360"/>
            <a:ext cx="2365560" cy="43945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CLEANSE</a:t>
            </a:r>
          </a:p>
        </p:txBody>
      </p:sp>
    </p:spTree>
    <p:extLst>
      <p:ext uri="{BB962C8B-B14F-4D97-AF65-F5344CB8AC3E}">
        <p14:creationId xmlns:p14="http://schemas.microsoft.com/office/powerpoint/2010/main" val="252714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1" name="CustomShape 1"/>
          <p:cNvSpPr/>
          <p:nvPr/>
        </p:nvSpPr>
        <p:spPr>
          <a:xfrm>
            <a:off x="3517900" y="991482"/>
            <a:ext cx="6236540" cy="5422540"/>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p:style>
      </p:sp>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r>
              <a:rPr lang="en-US" sz="2400" b="1" strike="noStrike" spc="-1" dirty="0">
                <a:solidFill>
                  <a:srgbClr val="FFFFFF"/>
                </a:solidFill>
                <a:latin typeface="Arial"/>
              </a:rPr>
              <a:t>2020</a:t>
            </a:r>
            <a:endParaRPr lang="en-US" sz="2400" b="0" strike="noStrike" spc="-1" dirty="0">
              <a:latin typeface="Arial"/>
            </a:endParaRPr>
          </a:p>
          <a:p>
            <a:pPr algn="ctr">
              <a:lnSpc>
                <a:spcPct val="100000"/>
              </a:lnSpc>
            </a:pPr>
            <a:r>
              <a:rPr lang="en-US" sz="1400" b="1" u="sng" strike="noStrike" spc="-1" dirty="0">
                <a:solidFill>
                  <a:srgbClr val="FFFFFF"/>
                </a:solidFill>
                <a:uFillTx/>
                <a:latin typeface="Arial Narrow"/>
              </a:rPr>
              <a:t>PHYSICIAN’S</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DESK</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REFERENCE</a:t>
            </a:r>
            <a:endParaRPr lang="en-US" sz="1400" b="0" strike="noStrike" spc="-1" dirty="0">
              <a:latin typeface="Arial"/>
            </a:endParaRPr>
          </a:p>
          <a:p>
            <a:pPr algn="ctr">
              <a:lnSpc>
                <a:spcPct val="100000"/>
              </a:lnSpc>
            </a:pPr>
            <a:r>
              <a:rPr lang="en-US" sz="1400" b="1" strike="noStrike" spc="-1" dirty="0">
                <a:solidFill>
                  <a:srgbClr val="FFFFFF"/>
                </a:solidFill>
                <a:latin typeface="Arial Narrow"/>
              </a:rPr>
              <a:t>PDR.NET</a:t>
            </a:r>
            <a:endParaRPr lang="en-US" sz="1400" b="0" strike="noStrike" spc="-1" dirty="0">
              <a:latin typeface="Arial"/>
            </a:endParaRPr>
          </a:p>
        </p:txBody>
      </p:sp>
      <p:sp>
        <p:nvSpPr>
          <p:cNvPr id="10" name="CustomShape 2"/>
          <p:cNvSpPr/>
          <p:nvPr/>
        </p:nvSpPr>
        <p:spPr>
          <a:xfrm>
            <a:off x="161000" y="991482"/>
            <a:ext cx="3252960" cy="542254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p:style>
      </p:sp>
      <p:pic>
        <p:nvPicPr>
          <p:cNvPr id="12" name="Picture 4"/>
          <p:cNvPicPr/>
          <p:nvPr/>
        </p:nvPicPr>
        <p:blipFill>
          <a:blip r:embed="rId3"/>
          <a:srcRect l="27756" t="11867" r="28515" b="7565"/>
          <a:stretch/>
        </p:blipFill>
        <p:spPr>
          <a:xfrm>
            <a:off x="5193298" y="1409510"/>
            <a:ext cx="2599207" cy="4661640"/>
          </a:xfrm>
          <a:prstGeom prst="rect">
            <a:avLst/>
          </a:prstGeom>
          <a:ln>
            <a:noFill/>
          </a:ln>
        </p:spPr>
      </p:pic>
      <p:sp>
        <p:nvSpPr>
          <p:cNvPr id="13" name="CustomShape 3"/>
          <p:cNvSpPr/>
          <p:nvPr/>
        </p:nvSpPr>
        <p:spPr>
          <a:xfrm>
            <a:off x="352340" y="2597870"/>
            <a:ext cx="2870280" cy="2284920"/>
          </a:xfrm>
          <a:prstGeom prst="rect">
            <a:avLst/>
          </a:prstGeom>
          <a:solidFill>
            <a:srgbClr val="FF0000"/>
          </a:solidFill>
          <a:ln>
            <a:noFill/>
          </a:ln>
          <a:effectLst>
            <a:outerShdw blurRad="57150" dist="19080" dir="5400000" algn="ctr" rotWithShape="0">
              <a:srgbClr val="000000">
                <a:alpha val="63000"/>
              </a:srgbClr>
            </a:outerShdw>
          </a:effectLst>
        </p:spPr>
        <p:style>
          <a:lnRef idx="0">
            <a:schemeClr val="accent2"/>
          </a:lnRef>
          <a:fillRef idx="3">
            <a:schemeClr val="accent2"/>
          </a:fillRef>
          <a:effectRef idx="3">
            <a:schemeClr val="accent2"/>
          </a:effectRef>
          <a:fontRef idx="minor"/>
        </p:style>
        <p:txBody>
          <a:bodyPr lIns="90000" tIns="45000" rIns="90000" bIns="45000">
            <a:spAutoFit/>
          </a:bodyPr>
          <a:lstStyle/>
          <a:p>
            <a:pPr algn="ctr">
              <a:lnSpc>
                <a:spcPct val="100000"/>
              </a:lnSpc>
            </a:pPr>
            <a:r>
              <a:rPr lang="en-US" sz="7200" b="0" strike="noStrike" spc="-1" dirty="0">
                <a:solidFill>
                  <a:srgbClr val="FFFFFF"/>
                </a:solidFill>
                <a:latin typeface="Agency FB"/>
              </a:rPr>
              <a:t>DAILY </a:t>
            </a:r>
            <a:endParaRPr lang="en-US" sz="7200" b="0" strike="noStrike" spc="-1" dirty="0">
              <a:latin typeface="Arial"/>
            </a:endParaRPr>
          </a:p>
          <a:p>
            <a:pPr algn="ctr">
              <a:lnSpc>
                <a:spcPct val="100000"/>
              </a:lnSpc>
            </a:pPr>
            <a:r>
              <a:rPr lang="en-US" sz="7200" b="0" strike="noStrike" spc="-1" dirty="0">
                <a:solidFill>
                  <a:srgbClr val="FFFFFF"/>
                </a:solidFill>
                <a:latin typeface="Agency FB"/>
              </a:rPr>
              <a:t>BUILD</a:t>
            </a:r>
            <a:endParaRPr lang="en-US" sz="7200" b="0" strike="noStrike" spc="-1" dirty="0">
              <a:latin typeface="Arial"/>
            </a:endParaRPr>
          </a:p>
        </p:txBody>
      </p:sp>
    </p:spTree>
    <p:extLst>
      <p:ext uri="{BB962C8B-B14F-4D97-AF65-F5344CB8AC3E}">
        <p14:creationId xmlns:p14="http://schemas.microsoft.com/office/powerpoint/2010/main" val="140231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3126180" y="1130000"/>
            <a:ext cx="6570000" cy="53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Arial"/>
            </a:endParaRPr>
          </a:p>
          <a:p>
            <a:pPr algn="ctr">
              <a:lnSpc>
                <a:spcPct val="100000"/>
              </a:lnSpc>
            </a:pPr>
            <a:r>
              <a:rPr lang="en-US" sz="3200" b="1" strike="noStrike" spc="-1" dirty="0">
                <a:solidFill>
                  <a:srgbClr val="203214"/>
                </a:solidFill>
                <a:latin typeface="Calibri"/>
              </a:rPr>
              <a:t>An all-inclusive powerful supplement that is more than just a multi-vitamin </a:t>
            </a:r>
            <a:endParaRPr lang="en-US" sz="3200" b="0" strike="noStrike" spc="-1" dirty="0">
              <a:latin typeface="Arial"/>
            </a:endParaRPr>
          </a:p>
          <a:p>
            <a:pPr algn="ctr">
              <a:lnSpc>
                <a:spcPct val="100000"/>
              </a:lnSpc>
            </a:pPr>
            <a:endParaRPr lang="en-US" sz="3200" b="0" strike="noStrike" spc="-1" dirty="0">
              <a:latin typeface="Arial"/>
            </a:endParaRPr>
          </a:p>
          <a:p>
            <a:pPr algn="ctr">
              <a:lnSpc>
                <a:spcPct val="100000"/>
              </a:lnSpc>
            </a:pPr>
            <a:endParaRPr lang="en-US" sz="3200" b="0" strike="noStrike" spc="-1" dirty="0">
              <a:latin typeface="Arial"/>
            </a:endParaRPr>
          </a:p>
          <a:p>
            <a:pPr algn="ctr">
              <a:lnSpc>
                <a:spcPct val="100000"/>
              </a:lnSpc>
            </a:pPr>
            <a:r>
              <a:rPr lang="en-US" sz="3600" b="1" strike="noStrike" spc="-1" dirty="0">
                <a:solidFill>
                  <a:srgbClr val="203214"/>
                </a:solidFill>
                <a:latin typeface="Calibri"/>
              </a:rPr>
              <a:t>Over </a:t>
            </a:r>
            <a:r>
              <a:rPr lang="en-US" sz="3600" b="1" strike="noStrike" spc="-1" dirty="0">
                <a:solidFill>
                  <a:srgbClr val="FF0000"/>
                </a:solidFill>
                <a:latin typeface="Calibri"/>
              </a:rPr>
              <a:t>240</a:t>
            </a:r>
            <a:r>
              <a:rPr lang="en-US" sz="3600" b="1" strike="noStrike" spc="-1" dirty="0">
                <a:solidFill>
                  <a:srgbClr val="203214"/>
                </a:solidFill>
                <a:latin typeface="Calibri"/>
              </a:rPr>
              <a:t> ingredients</a:t>
            </a:r>
            <a:endParaRPr lang="en-US" sz="3600" b="0" strike="noStrike" spc="-1" dirty="0">
              <a:latin typeface="Arial"/>
            </a:endParaRPr>
          </a:p>
          <a:p>
            <a:pPr algn="ctr">
              <a:lnSpc>
                <a:spcPct val="100000"/>
              </a:lnSpc>
            </a:pPr>
            <a:endParaRPr lang="en-US" sz="3600" b="0" strike="noStrike" spc="-1" dirty="0">
              <a:latin typeface="Arial"/>
            </a:endParaRPr>
          </a:p>
          <a:p>
            <a:pPr algn="ctr">
              <a:lnSpc>
                <a:spcPct val="100000"/>
              </a:lnSpc>
            </a:pPr>
            <a:r>
              <a:rPr lang="en-US" sz="2400" b="0" strike="noStrike" spc="-1" dirty="0">
                <a:solidFill>
                  <a:srgbClr val="203214"/>
                </a:solidFill>
                <a:latin typeface="Calibri"/>
              </a:rPr>
              <a:t>Balance your diet with the most important vitamins and the highest quality complexes  that promotes overall health and maintain optimal balance of vitamins and minerals.</a:t>
            </a:r>
            <a:endParaRPr lang="en-US" sz="2400" b="0" strike="noStrike" spc="-1" dirty="0">
              <a:latin typeface="Arial"/>
            </a:endParaRPr>
          </a:p>
          <a:p>
            <a:pPr>
              <a:lnSpc>
                <a:spcPct val="100000"/>
              </a:lnSpc>
            </a:pPr>
            <a:endParaRPr lang="en-US" sz="2400" b="0" strike="noStrike" spc="-1" dirty="0">
              <a:latin typeface="Arial"/>
            </a:endParaRPr>
          </a:p>
          <a:p>
            <a:pPr>
              <a:lnSpc>
                <a:spcPct val="100000"/>
              </a:lnSpc>
            </a:pPr>
            <a:r>
              <a:rPr lang="en-US" sz="3200" b="0" strike="noStrike" spc="-1" dirty="0">
                <a:solidFill>
                  <a:srgbClr val="000000"/>
                </a:solidFill>
                <a:latin typeface="Constantia"/>
              </a:rPr>
              <a:t>  </a:t>
            </a:r>
            <a:endParaRPr lang="en-US" sz="3200" b="0" strike="noStrike" spc="-1" dirty="0">
              <a:latin typeface="Arial"/>
            </a:endParaRPr>
          </a:p>
        </p:txBody>
      </p:sp>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Tree>
    <p:extLst>
      <p:ext uri="{BB962C8B-B14F-4D97-AF65-F5344CB8AC3E}">
        <p14:creationId xmlns:p14="http://schemas.microsoft.com/office/powerpoint/2010/main" val="380813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
        <p:nvSpPr>
          <p:cNvPr id="7" name="CustomShape 1"/>
          <p:cNvSpPr/>
          <p:nvPr/>
        </p:nvSpPr>
        <p:spPr>
          <a:xfrm>
            <a:off x="2517880" y="1484660"/>
            <a:ext cx="7049880" cy="45228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1" strike="noStrike" spc="-1" dirty="0">
                <a:solidFill>
                  <a:srgbClr val="FF0000"/>
                </a:solidFill>
                <a:latin typeface="Calibri"/>
              </a:rPr>
              <a:t>240</a:t>
            </a:r>
            <a:r>
              <a:rPr lang="en-US" sz="3600" b="1" strike="noStrike" spc="-1" dirty="0">
                <a:solidFill>
                  <a:srgbClr val="000000"/>
                </a:solidFill>
                <a:latin typeface="Calibri"/>
              </a:rPr>
              <a:t> PREMIUM NUTRACEUTICALS </a:t>
            </a:r>
            <a:endParaRPr lang="en-US" sz="3600" b="0" strike="noStrike" spc="-1" dirty="0">
              <a:latin typeface="Arial"/>
            </a:endParaRPr>
          </a:p>
          <a:p>
            <a:pPr>
              <a:lnSpc>
                <a:spcPct val="100000"/>
              </a:lnSpc>
            </a:pPr>
            <a:endParaRPr lang="en-US" sz="3600" b="0" strike="noStrike" spc="-1" dirty="0">
              <a:latin typeface="Arial"/>
            </a:endParaRPr>
          </a:p>
          <a:p>
            <a:pPr marL="343080" indent="-342720">
              <a:lnSpc>
                <a:spcPct val="100000"/>
              </a:lnSpc>
              <a:buClr>
                <a:srgbClr val="000000"/>
              </a:buClr>
              <a:buFont typeface="Arial"/>
              <a:buChar char="•"/>
            </a:pPr>
            <a:r>
              <a:rPr lang="en-US" sz="2400" b="0" strike="noStrike" spc="-1" dirty="0">
                <a:solidFill>
                  <a:srgbClr val="203214"/>
                </a:solidFill>
                <a:latin typeface="Calibri"/>
              </a:rPr>
              <a:t>Naturally occurring </a:t>
            </a:r>
            <a:r>
              <a:rPr lang="en-US" sz="2400" b="0" strike="noStrike" spc="-1" dirty="0" err="1">
                <a:solidFill>
                  <a:srgbClr val="203214"/>
                </a:solidFill>
                <a:latin typeface="Calibri"/>
              </a:rPr>
              <a:t>Phyto</a:t>
            </a:r>
            <a:r>
              <a:rPr lang="en-US" sz="2400" b="0" strike="noStrike" spc="-1" dirty="0">
                <a:solidFill>
                  <a:srgbClr val="203214"/>
                </a:solidFill>
                <a:latin typeface="Calibri"/>
              </a:rPr>
              <a:t>-nutrients</a:t>
            </a:r>
            <a:endParaRPr lang="en-US" sz="2400" b="0" strike="noStrike" spc="-1" dirty="0">
              <a:latin typeface="Arial"/>
            </a:endParaRPr>
          </a:p>
          <a:p>
            <a:pPr marL="343080" indent="-342720">
              <a:lnSpc>
                <a:spcPct val="100000"/>
              </a:lnSpc>
              <a:buClr>
                <a:srgbClr val="203214"/>
              </a:buClr>
              <a:buFont typeface="Arial"/>
              <a:buChar char="•"/>
            </a:pPr>
            <a:r>
              <a:rPr lang="en-US" sz="2400" b="0" strike="noStrike" spc="-1" dirty="0">
                <a:solidFill>
                  <a:srgbClr val="203214"/>
                </a:solidFill>
                <a:latin typeface="Calibri"/>
              </a:rPr>
              <a:t>Fruits and Vegetables</a:t>
            </a:r>
            <a:endParaRPr lang="en-US" sz="2400" b="0" strike="noStrike" spc="-1" dirty="0">
              <a:latin typeface="Arial"/>
            </a:endParaRPr>
          </a:p>
          <a:p>
            <a:pPr marL="343080" indent="-342720">
              <a:lnSpc>
                <a:spcPct val="100000"/>
              </a:lnSpc>
              <a:buClr>
                <a:srgbClr val="203214"/>
              </a:buClr>
              <a:buFont typeface="Arial"/>
              <a:buChar char="•"/>
            </a:pPr>
            <a:r>
              <a:rPr lang="en-US" sz="2400" b="0" strike="noStrike" spc="-1" dirty="0">
                <a:solidFill>
                  <a:srgbClr val="203214"/>
                </a:solidFill>
                <a:latin typeface="Calibri"/>
              </a:rPr>
              <a:t>Proprietary Herbs</a:t>
            </a:r>
            <a:endParaRPr lang="en-US" sz="2400" spc="-1" dirty="0">
              <a:latin typeface="Arial"/>
            </a:endParaRPr>
          </a:p>
          <a:p>
            <a:pPr marL="343080" indent="-342720">
              <a:lnSpc>
                <a:spcPct val="100000"/>
              </a:lnSpc>
              <a:buClr>
                <a:srgbClr val="203214"/>
              </a:buClr>
              <a:buFont typeface="Arial"/>
              <a:buChar char="•"/>
            </a:pPr>
            <a:r>
              <a:rPr lang="en-US" sz="2400" b="0" strike="noStrike" spc="-1" dirty="0">
                <a:solidFill>
                  <a:srgbClr val="203214"/>
                </a:solidFill>
                <a:latin typeface="Calibri"/>
              </a:rPr>
              <a:t>Beneficial Fibers</a:t>
            </a:r>
            <a:endParaRPr lang="en-US" sz="2400" b="0" strike="noStrike" spc="-1" dirty="0">
              <a:latin typeface="Arial"/>
            </a:endParaRPr>
          </a:p>
          <a:p>
            <a:pPr marL="343080" indent="-342720">
              <a:lnSpc>
                <a:spcPct val="100000"/>
              </a:lnSpc>
              <a:buClr>
                <a:srgbClr val="203214"/>
              </a:buClr>
              <a:buFont typeface="Arial"/>
              <a:buChar char="•"/>
            </a:pPr>
            <a:r>
              <a:rPr lang="en-US" sz="2400" b="0" strike="noStrike" spc="-1" dirty="0">
                <a:solidFill>
                  <a:srgbClr val="203214"/>
                </a:solidFill>
                <a:latin typeface="Calibri"/>
              </a:rPr>
              <a:t>Vitamins</a:t>
            </a:r>
            <a:endParaRPr lang="en-US" sz="2400" b="0" strike="noStrike" spc="-1" dirty="0">
              <a:latin typeface="Arial"/>
            </a:endParaRPr>
          </a:p>
          <a:p>
            <a:pPr marL="343080" indent="-342720">
              <a:lnSpc>
                <a:spcPct val="100000"/>
              </a:lnSpc>
              <a:buClr>
                <a:srgbClr val="203214"/>
              </a:buClr>
              <a:buFont typeface="Arial"/>
              <a:buChar char="•"/>
            </a:pPr>
            <a:r>
              <a:rPr lang="en-US" sz="2400" b="0" strike="noStrike" spc="-1" dirty="0">
                <a:solidFill>
                  <a:srgbClr val="203214"/>
                </a:solidFill>
                <a:latin typeface="Calibri"/>
              </a:rPr>
              <a:t>Minerals from Whole Foods</a:t>
            </a:r>
            <a:endParaRPr lang="en-US" dirty="0"/>
          </a:p>
          <a:p>
            <a:pPr marL="343080" indent="-342720">
              <a:lnSpc>
                <a:spcPct val="100000"/>
              </a:lnSpc>
              <a:buClr>
                <a:srgbClr val="203214"/>
              </a:buClr>
              <a:buFont typeface="Arial"/>
              <a:buChar char="•"/>
            </a:pPr>
            <a:r>
              <a:rPr lang="en-US" sz="2400" b="0" strike="noStrike" spc="-1" dirty="0">
                <a:solidFill>
                  <a:srgbClr val="203214"/>
                </a:solidFill>
                <a:latin typeface="Calibri"/>
              </a:rPr>
              <a:t>Essential Fatty Acids</a:t>
            </a:r>
            <a:endParaRPr lang="en-US" dirty="0"/>
          </a:p>
          <a:p>
            <a:pPr marL="343080" indent="-342720">
              <a:lnSpc>
                <a:spcPct val="100000"/>
              </a:lnSpc>
              <a:buClr>
                <a:srgbClr val="203214"/>
              </a:buClr>
              <a:buFont typeface="Arial"/>
              <a:buChar char="•"/>
            </a:pPr>
            <a:r>
              <a:rPr lang="en-US" sz="2400" b="0" strike="noStrike" spc="-1" dirty="0">
                <a:solidFill>
                  <a:srgbClr val="203214"/>
                </a:solidFill>
                <a:latin typeface="Calibri"/>
              </a:rPr>
              <a:t>Amino Acids</a:t>
            </a:r>
            <a:endParaRPr lang="en-US" dirty="0"/>
          </a:p>
          <a:p>
            <a:pPr marL="343080" indent="-342720">
              <a:lnSpc>
                <a:spcPct val="100000"/>
              </a:lnSpc>
              <a:buClr>
                <a:srgbClr val="203214"/>
              </a:buClr>
              <a:buFont typeface="Arial"/>
              <a:buChar char="•"/>
            </a:pPr>
            <a:r>
              <a:rPr lang="en-US" sz="2400" b="0" strike="noStrike" spc="-1" dirty="0">
                <a:solidFill>
                  <a:srgbClr val="203214"/>
                </a:solidFill>
                <a:latin typeface="Calibri"/>
              </a:rPr>
              <a:t>Organic Plant Digestive Enzymes</a:t>
            </a:r>
            <a:endParaRPr lang="en-US" sz="2400" b="0" strike="noStrike" spc="-1" dirty="0">
              <a:latin typeface="Arial"/>
            </a:endParaRPr>
          </a:p>
        </p:txBody>
      </p:sp>
    </p:spTree>
    <p:extLst>
      <p:ext uri="{BB962C8B-B14F-4D97-AF65-F5344CB8AC3E}">
        <p14:creationId xmlns:p14="http://schemas.microsoft.com/office/powerpoint/2010/main" val="17266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DAILY BUILD</a:t>
            </a:r>
          </a:p>
        </p:txBody>
      </p:sp>
      <p:sp>
        <p:nvSpPr>
          <p:cNvPr id="8" name="CustomShape 1"/>
          <p:cNvSpPr/>
          <p:nvPr/>
        </p:nvSpPr>
        <p:spPr>
          <a:xfrm>
            <a:off x="2517880" y="1944500"/>
            <a:ext cx="7299220" cy="378419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a:lnSpc>
                <a:spcPct val="100000"/>
              </a:lnSpc>
              <a:buClr>
                <a:srgbClr val="203214"/>
              </a:buClr>
              <a:buFont typeface="Arial"/>
              <a:buChar char="•"/>
            </a:pPr>
            <a:r>
              <a:rPr lang="en-US" sz="2000" b="0" strike="noStrike" spc="-1" dirty="0">
                <a:solidFill>
                  <a:srgbClr val="203214"/>
                </a:solidFill>
                <a:latin typeface="Calibri"/>
              </a:rPr>
              <a:t>General Health and Wellness</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Improved Immune System</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Supports Healthy Bones</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Supports Cardiovascular System</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Support Liver and Digestive Systems</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Total Systems detoxification of inter-cellular metabolic wastes</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Anti Aging System, Longevity and Vibrant Life.</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Repairs Muscle, Tissues, Joints, Ligaments and Tendons</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Increased Energy, power and mental Acuity</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Maintains Nerve Function</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Superior Antioxidant</a:t>
            </a:r>
            <a:endParaRPr lang="en-US" sz="2000" b="0" strike="noStrike" spc="-1" dirty="0">
              <a:latin typeface="Arial"/>
            </a:endParaRPr>
          </a:p>
          <a:p>
            <a:pPr marL="285840" indent="-285480">
              <a:lnSpc>
                <a:spcPct val="100000"/>
              </a:lnSpc>
              <a:buClr>
                <a:srgbClr val="203214"/>
              </a:buClr>
              <a:buFont typeface="Arial"/>
              <a:buChar char="•"/>
            </a:pPr>
            <a:r>
              <a:rPr lang="en-US" sz="2000" b="0" strike="noStrike" spc="-1" dirty="0">
                <a:solidFill>
                  <a:srgbClr val="203214"/>
                </a:solidFill>
                <a:latin typeface="Calibri"/>
              </a:rPr>
              <a:t> Reduces Free Radical Damage</a:t>
            </a:r>
            <a:endParaRPr lang="en-US" sz="2000" b="0" strike="noStrike" spc="-1" dirty="0">
              <a:latin typeface="Arial"/>
            </a:endParaRPr>
          </a:p>
        </p:txBody>
      </p:sp>
    </p:spTree>
    <p:extLst>
      <p:ext uri="{BB962C8B-B14F-4D97-AF65-F5344CB8AC3E}">
        <p14:creationId xmlns:p14="http://schemas.microsoft.com/office/powerpoint/2010/main" val="84741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SLEEPTRIM</a:t>
            </a:r>
          </a:p>
        </p:txBody>
      </p:sp>
      <p:sp>
        <p:nvSpPr>
          <p:cNvPr id="8" name="object 3">
            <a:extLst>
              <a:ext uri="{FF2B5EF4-FFF2-40B4-BE49-F238E27FC236}">
                <a16:creationId xmlns:a16="http://schemas.microsoft.com/office/drawing/2014/main" id="{6EC7A9BD-42FE-4CC4-8C32-4A5BE3E842C1}"/>
              </a:ext>
            </a:extLst>
          </p:cNvPr>
          <p:cNvSpPr/>
          <p:nvPr/>
        </p:nvSpPr>
        <p:spPr>
          <a:xfrm>
            <a:off x="3439360" y="1024594"/>
            <a:ext cx="6322478" cy="5360368"/>
          </a:xfrm>
          <a:custGeom>
            <a:avLst/>
            <a:gdLst/>
            <a:ahLst/>
            <a:cxnLst/>
            <a:rect l="l" t="t" r="r" b="b"/>
            <a:pathLst>
              <a:path w="6652895" h="5973445">
                <a:moveTo>
                  <a:pt x="6652767" y="0"/>
                </a:moveTo>
                <a:lnTo>
                  <a:pt x="0" y="0"/>
                </a:lnTo>
                <a:lnTo>
                  <a:pt x="0" y="5973317"/>
                </a:lnTo>
                <a:lnTo>
                  <a:pt x="6652767" y="5973317"/>
                </a:lnTo>
                <a:lnTo>
                  <a:pt x="6652767" y="0"/>
                </a:lnTo>
                <a:close/>
              </a:path>
            </a:pathLst>
          </a:custGeom>
          <a:solidFill>
            <a:srgbClr val="2D75B6"/>
          </a:solidFill>
        </p:spPr>
        <p:txBody>
          <a:bodyPr wrap="square" lIns="0" tIns="0" rIns="0" bIns="0" rtlCol="0"/>
          <a:lstStyle/>
          <a:p>
            <a:endParaRPr/>
          </a:p>
        </p:txBody>
      </p:sp>
      <p:sp>
        <p:nvSpPr>
          <p:cNvPr id="9" name="object 5">
            <a:extLst>
              <a:ext uri="{FF2B5EF4-FFF2-40B4-BE49-F238E27FC236}">
                <a16:creationId xmlns:a16="http://schemas.microsoft.com/office/drawing/2014/main" id="{632D47AC-925E-41EC-B7BA-CD68F0C995E0}"/>
              </a:ext>
            </a:extLst>
          </p:cNvPr>
          <p:cNvSpPr/>
          <p:nvPr/>
        </p:nvSpPr>
        <p:spPr>
          <a:xfrm>
            <a:off x="144162" y="1024594"/>
            <a:ext cx="3253740" cy="5360368"/>
          </a:xfrm>
          <a:custGeom>
            <a:avLst/>
            <a:gdLst/>
            <a:ahLst/>
            <a:cxnLst/>
            <a:rect l="l" t="t" r="r" b="b"/>
            <a:pathLst>
              <a:path w="3253740" h="6837045">
                <a:moveTo>
                  <a:pt x="3253232" y="0"/>
                </a:moveTo>
                <a:lnTo>
                  <a:pt x="0" y="0"/>
                </a:lnTo>
                <a:lnTo>
                  <a:pt x="0" y="6836918"/>
                </a:lnTo>
                <a:lnTo>
                  <a:pt x="3253232" y="6836918"/>
                </a:lnTo>
                <a:lnTo>
                  <a:pt x="3253232" y="0"/>
                </a:lnTo>
                <a:close/>
              </a:path>
            </a:pathLst>
          </a:custGeom>
          <a:solidFill>
            <a:srgbClr val="1F3863"/>
          </a:solidFill>
        </p:spPr>
        <p:txBody>
          <a:bodyPr wrap="square" lIns="0" tIns="0" rIns="0" bIns="0" rtlCol="0"/>
          <a:lstStyle/>
          <a:p>
            <a:endParaRPr/>
          </a:p>
        </p:txBody>
      </p:sp>
      <p:sp>
        <p:nvSpPr>
          <p:cNvPr id="14" name="object 7">
            <a:extLst>
              <a:ext uri="{FF2B5EF4-FFF2-40B4-BE49-F238E27FC236}">
                <a16:creationId xmlns:a16="http://schemas.microsoft.com/office/drawing/2014/main" id="{482E8D13-2349-4900-BCD5-BCE2C699220C}"/>
              </a:ext>
            </a:extLst>
          </p:cNvPr>
          <p:cNvSpPr txBox="1">
            <a:spLocks/>
          </p:cNvSpPr>
          <p:nvPr/>
        </p:nvSpPr>
        <p:spPr>
          <a:xfrm>
            <a:off x="444834" y="2625504"/>
            <a:ext cx="2652395" cy="2308860"/>
          </a:xfrm>
          <a:prstGeom prst="rect">
            <a:avLst/>
          </a:prstGeom>
          <a:solidFill>
            <a:srgbClr val="1F4E79"/>
          </a:solidFill>
          <a:ln w="12700">
            <a:solidFill>
              <a:srgbClr val="2E528F"/>
            </a:solidFill>
          </a:ln>
        </p:spPr>
        <p:txBody>
          <a:bodyPr vert="horz" wrap="square" lIns="0" tIns="3429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54050" marR="459105" indent="-187960">
              <a:lnSpc>
                <a:spcPct val="100000"/>
              </a:lnSpc>
              <a:spcBef>
                <a:spcPts val="270"/>
              </a:spcBef>
            </a:pPr>
            <a:r>
              <a:rPr lang="en-US" sz="7200" dirty="0">
                <a:solidFill>
                  <a:schemeClr val="bg1"/>
                </a:solidFill>
                <a:latin typeface="Agency FB"/>
                <a:cs typeface="Agency FB"/>
              </a:rPr>
              <a:t>SLEEP  TRIM</a:t>
            </a:r>
          </a:p>
        </p:txBody>
      </p:sp>
      <p:sp>
        <p:nvSpPr>
          <p:cNvPr id="15" name="object 6">
            <a:extLst>
              <a:ext uri="{FF2B5EF4-FFF2-40B4-BE49-F238E27FC236}">
                <a16:creationId xmlns:a16="http://schemas.microsoft.com/office/drawing/2014/main" id="{F7D8CD65-8392-4328-BC21-9AD40D1A7C16}"/>
              </a:ext>
            </a:extLst>
          </p:cNvPr>
          <p:cNvSpPr/>
          <p:nvPr/>
        </p:nvSpPr>
        <p:spPr>
          <a:xfrm>
            <a:off x="5345140" y="1495242"/>
            <a:ext cx="2510917" cy="48187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571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PURE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6819"/>
          <a:stretch/>
        </p:blipFill>
        <p:spPr>
          <a:xfrm>
            <a:off x="0" y="-1"/>
            <a:ext cx="9906000" cy="685800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60450" y="175344"/>
            <a:ext cx="4485737" cy="2205203"/>
          </a:xfrm>
          <a:prstGeom prst="rect">
            <a:avLst/>
          </a:prstGeom>
        </p:spPr>
      </p:pic>
      <p:sp>
        <p:nvSpPr>
          <p:cNvPr id="8" name="TextBox 7"/>
          <p:cNvSpPr txBox="1"/>
          <p:nvPr/>
        </p:nvSpPr>
        <p:spPr>
          <a:xfrm>
            <a:off x="1035171" y="6304002"/>
            <a:ext cx="8192222" cy="553998"/>
          </a:xfrm>
          <a:prstGeom prst="rect">
            <a:avLst/>
          </a:prstGeom>
          <a:noFill/>
        </p:spPr>
        <p:txBody>
          <a:bodyPr wrap="square" rtlCol="0">
            <a:spAutoFit/>
          </a:bodyPr>
          <a:lstStyle/>
          <a:p>
            <a:r>
              <a:rPr lang="en-US" sz="3000" b="1" dirty="0">
                <a:solidFill>
                  <a:srgbClr val="BEE4C7"/>
                </a:solidFill>
                <a:latin typeface="Arial" pitchFamily="34" charset="0"/>
                <a:cs typeface="Arial" pitchFamily="34" charset="0"/>
              </a:rPr>
              <a:t>HEART  -  VISION  -  BUSINESS   -  MISSION</a:t>
            </a:r>
          </a:p>
        </p:txBody>
      </p:sp>
    </p:spTree>
    <p:extLst>
      <p:ext uri="{BB962C8B-B14F-4D97-AF65-F5344CB8AC3E}">
        <p14:creationId xmlns:p14="http://schemas.microsoft.com/office/powerpoint/2010/main" val="8526088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SLEEPTRIM</a:t>
            </a:r>
          </a:p>
        </p:txBody>
      </p:sp>
      <p:sp>
        <p:nvSpPr>
          <p:cNvPr id="8" name="object 3">
            <a:extLst>
              <a:ext uri="{FF2B5EF4-FFF2-40B4-BE49-F238E27FC236}">
                <a16:creationId xmlns:a16="http://schemas.microsoft.com/office/drawing/2014/main" id="{38688400-FD99-486A-B7E3-C55728E6C2D5}"/>
              </a:ext>
            </a:extLst>
          </p:cNvPr>
          <p:cNvSpPr txBox="1"/>
          <p:nvPr/>
        </p:nvSpPr>
        <p:spPr>
          <a:xfrm>
            <a:off x="2920365" y="1930162"/>
            <a:ext cx="6757670" cy="3641725"/>
          </a:xfrm>
          <a:prstGeom prst="rect">
            <a:avLst/>
          </a:prstGeom>
        </p:spPr>
        <p:txBody>
          <a:bodyPr vert="horz" wrap="square" lIns="0" tIns="12700" rIns="0" bIns="0" rtlCol="0">
            <a:spAutoFit/>
          </a:bodyPr>
          <a:lstStyle/>
          <a:p>
            <a:pPr marL="428625" marR="67945" indent="-304800">
              <a:lnSpc>
                <a:spcPct val="150000"/>
              </a:lnSpc>
              <a:spcBef>
                <a:spcPts val="100"/>
              </a:spcBef>
            </a:pPr>
            <a:r>
              <a:rPr sz="2300" b="1" dirty="0">
                <a:latin typeface="Calibri"/>
                <a:cs typeface="Calibri"/>
              </a:rPr>
              <a:t>Experience a </a:t>
            </a:r>
            <a:r>
              <a:rPr sz="2300" b="1" spc="-10" dirty="0">
                <a:latin typeface="Calibri"/>
                <a:cs typeface="Calibri"/>
              </a:rPr>
              <a:t>more </a:t>
            </a:r>
            <a:r>
              <a:rPr sz="2300" b="1" spc="-5" dirty="0">
                <a:latin typeface="Calibri"/>
                <a:cs typeface="Calibri"/>
              </a:rPr>
              <a:t>restful </a:t>
            </a:r>
            <a:r>
              <a:rPr sz="2300" b="1" spc="-15" dirty="0">
                <a:latin typeface="Calibri"/>
                <a:cs typeface="Calibri"/>
              </a:rPr>
              <a:t>night’s </a:t>
            </a:r>
            <a:r>
              <a:rPr sz="2300" b="1" dirty="0">
                <a:latin typeface="Calibri"/>
                <a:cs typeface="Calibri"/>
              </a:rPr>
              <a:t>sleep </a:t>
            </a:r>
            <a:r>
              <a:rPr sz="2300" b="1" spc="-10" dirty="0">
                <a:latin typeface="Calibri"/>
                <a:cs typeface="Calibri"/>
              </a:rPr>
              <a:t>naturally </a:t>
            </a:r>
            <a:r>
              <a:rPr sz="2300" b="1" spc="-5" dirty="0">
                <a:latin typeface="Calibri"/>
                <a:cs typeface="Calibri"/>
              </a:rPr>
              <a:t>while  </a:t>
            </a:r>
            <a:r>
              <a:rPr sz="2300" b="1" dirty="0">
                <a:latin typeface="Calibri"/>
                <a:cs typeface="Calibri"/>
              </a:rPr>
              <a:t>supporting </a:t>
            </a:r>
            <a:r>
              <a:rPr sz="2300" b="1" spc="-5" dirty="0">
                <a:latin typeface="Calibri"/>
                <a:cs typeface="Calibri"/>
              </a:rPr>
              <a:t>your </a:t>
            </a:r>
            <a:r>
              <a:rPr sz="2300" b="1" spc="-10" dirty="0">
                <a:latin typeface="Calibri"/>
                <a:cs typeface="Calibri"/>
              </a:rPr>
              <a:t>body’s </a:t>
            </a:r>
            <a:r>
              <a:rPr sz="2300" b="1" dirty="0">
                <a:latin typeface="Calibri"/>
                <a:cs typeface="Calibri"/>
              </a:rPr>
              <a:t>ability </a:t>
            </a:r>
            <a:r>
              <a:rPr sz="2300" b="1" spc="-10" dirty="0">
                <a:latin typeface="Calibri"/>
                <a:cs typeface="Calibri"/>
              </a:rPr>
              <a:t>to </a:t>
            </a:r>
            <a:r>
              <a:rPr sz="2300" b="1" spc="-5" dirty="0">
                <a:latin typeface="Calibri"/>
                <a:cs typeface="Calibri"/>
              </a:rPr>
              <a:t>manage</a:t>
            </a:r>
            <a:r>
              <a:rPr sz="2300" b="1" spc="-50" dirty="0">
                <a:latin typeface="Calibri"/>
                <a:cs typeface="Calibri"/>
              </a:rPr>
              <a:t> </a:t>
            </a:r>
            <a:r>
              <a:rPr sz="2300" b="1" spc="-10" dirty="0">
                <a:latin typeface="Calibri"/>
                <a:cs typeface="Calibri"/>
              </a:rPr>
              <a:t>weight.</a:t>
            </a:r>
            <a:endParaRPr sz="2300" dirty="0">
              <a:latin typeface="Calibri"/>
              <a:cs typeface="Calibri"/>
            </a:endParaRPr>
          </a:p>
          <a:p>
            <a:pPr>
              <a:lnSpc>
                <a:spcPct val="100000"/>
              </a:lnSpc>
            </a:pPr>
            <a:endParaRPr sz="2300" dirty="0">
              <a:latin typeface="Calibri"/>
              <a:cs typeface="Calibri"/>
            </a:endParaRPr>
          </a:p>
          <a:p>
            <a:pPr marL="12700" marR="5080">
              <a:lnSpc>
                <a:spcPct val="150000"/>
              </a:lnSpc>
              <a:spcBef>
                <a:spcPts val="1540"/>
              </a:spcBef>
            </a:pPr>
            <a:r>
              <a:rPr sz="2200" spc="-10" dirty="0">
                <a:solidFill>
                  <a:srgbClr val="1F3113"/>
                </a:solidFill>
                <a:latin typeface="Calibri"/>
                <a:cs typeface="Calibri"/>
              </a:rPr>
              <a:t>This </a:t>
            </a:r>
            <a:r>
              <a:rPr sz="2200" spc="-15" dirty="0">
                <a:solidFill>
                  <a:srgbClr val="1F3113"/>
                </a:solidFill>
                <a:latin typeface="Calibri"/>
                <a:cs typeface="Calibri"/>
              </a:rPr>
              <a:t>microencapsulated, </a:t>
            </a:r>
            <a:r>
              <a:rPr sz="2200" spc="-10" dirty="0">
                <a:solidFill>
                  <a:srgbClr val="1F3113"/>
                </a:solidFill>
                <a:latin typeface="Calibri"/>
                <a:cs typeface="Calibri"/>
              </a:rPr>
              <a:t>extended-release technology  slowly </a:t>
            </a:r>
            <a:r>
              <a:rPr sz="2200" spc="-15" dirty="0">
                <a:solidFill>
                  <a:srgbClr val="1F3113"/>
                </a:solidFill>
                <a:latin typeface="Calibri"/>
                <a:cs typeface="Calibri"/>
              </a:rPr>
              <a:t>delivers </a:t>
            </a:r>
            <a:r>
              <a:rPr sz="2200" spc="-5" dirty="0">
                <a:solidFill>
                  <a:srgbClr val="1F3113"/>
                </a:solidFill>
                <a:latin typeface="Calibri"/>
                <a:cs typeface="Calibri"/>
              </a:rPr>
              <a:t>a </a:t>
            </a:r>
            <a:r>
              <a:rPr sz="2200" spc="-10" dirty="0">
                <a:solidFill>
                  <a:srgbClr val="1F3113"/>
                </a:solidFill>
                <a:latin typeface="Calibri"/>
                <a:cs typeface="Calibri"/>
              </a:rPr>
              <a:t>blend </a:t>
            </a:r>
            <a:r>
              <a:rPr sz="2200" spc="-5" dirty="0">
                <a:solidFill>
                  <a:srgbClr val="1F3113"/>
                </a:solidFill>
                <a:latin typeface="Calibri"/>
                <a:cs typeface="Calibri"/>
              </a:rPr>
              <a:t>of </a:t>
            </a:r>
            <a:r>
              <a:rPr sz="2200" spc="-10" dirty="0">
                <a:solidFill>
                  <a:srgbClr val="1F3113"/>
                </a:solidFill>
                <a:latin typeface="Calibri"/>
                <a:cs typeface="Calibri"/>
              </a:rPr>
              <a:t>melatonin </a:t>
            </a:r>
            <a:r>
              <a:rPr sz="2200" spc="-5" dirty="0">
                <a:solidFill>
                  <a:srgbClr val="1F3113"/>
                </a:solidFill>
                <a:latin typeface="Calibri"/>
                <a:cs typeface="Calibri"/>
              </a:rPr>
              <a:t>and </a:t>
            </a:r>
            <a:r>
              <a:rPr sz="2200" spc="-10" dirty="0">
                <a:solidFill>
                  <a:srgbClr val="1F3113"/>
                </a:solidFill>
                <a:latin typeface="Calibri"/>
                <a:cs typeface="Calibri"/>
              </a:rPr>
              <a:t>blend </a:t>
            </a:r>
            <a:r>
              <a:rPr sz="2200" dirty="0">
                <a:solidFill>
                  <a:srgbClr val="1F3113"/>
                </a:solidFill>
                <a:latin typeface="Calibri"/>
                <a:cs typeface="Calibri"/>
              </a:rPr>
              <a:t>of </a:t>
            </a:r>
            <a:r>
              <a:rPr sz="2200" spc="-10" dirty="0">
                <a:solidFill>
                  <a:srgbClr val="1F3113"/>
                </a:solidFill>
                <a:latin typeface="Calibri"/>
                <a:cs typeface="Calibri"/>
              </a:rPr>
              <a:t>capsaicin  </a:t>
            </a:r>
            <a:r>
              <a:rPr sz="2200" spc="-5" dirty="0">
                <a:solidFill>
                  <a:srgbClr val="1F3113"/>
                </a:solidFill>
                <a:latin typeface="Calibri"/>
                <a:cs typeface="Calibri"/>
              </a:rPr>
              <a:t>and </a:t>
            </a:r>
            <a:r>
              <a:rPr sz="2200" spc="-15" dirty="0">
                <a:solidFill>
                  <a:srgbClr val="1F3113"/>
                </a:solidFill>
                <a:latin typeface="Calibri"/>
                <a:cs typeface="Calibri"/>
              </a:rPr>
              <a:t>red </a:t>
            </a:r>
            <a:r>
              <a:rPr sz="2200" spc="-10" dirty="0">
                <a:solidFill>
                  <a:srgbClr val="1F3113"/>
                </a:solidFill>
                <a:latin typeface="Calibri"/>
                <a:cs typeface="Calibri"/>
              </a:rPr>
              <a:t>pepper </a:t>
            </a:r>
            <a:r>
              <a:rPr sz="2200" spc="-15" dirty="0">
                <a:solidFill>
                  <a:srgbClr val="1F3113"/>
                </a:solidFill>
                <a:latin typeface="Calibri"/>
                <a:cs typeface="Calibri"/>
              </a:rPr>
              <a:t>extract </a:t>
            </a:r>
            <a:r>
              <a:rPr sz="2200" spc="-20" dirty="0">
                <a:solidFill>
                  <a:srgbClr val="1F3113"/>
                </a:solidFill>
                <a:latin typeface="Calibri"/>
                <a:cs typeface="Calibri"/>
              </a:rPr>
              <a:t>to </a:t>
            </a:r>
            <a:r>
              <a:rPr sz="2200" spc="-10" dirty="0">
                <a:solidFill>
                  <a:srgbClr val="1F3113"/>
                </a:solidFill>
                <a:latin typeface="Calibri"/>
                <a:cs typeface="Calibri"/>
              </a:rPr>
              <a:t>help </a:t>
            </a:r>
            <a:r>
              <a:rPr sz="2200" spc="-5" dirty="0">
                <a:solidFill>
                  <a:srgbClr val="1F3113"/>
                </a:solidFill>
                <a:latin typeface="Calibri"/>
                <a:cs typeface="Calibri"/>
              </a:rPr>
              <a:t>the body </a:t>
            </a:r>
            <a:r>
              <a:rPr sz="2200" spc="-10" dirty="0">
                <a:solidFill>
                  <a:srgbClr val="1F3113"/>
                </a:solidFill>
                <a:latin typeface="Calibri"/>
                <a:cs typeface="Calibri"/>
              </a:rPr>
              <a:t>burn </a:t>
            </a:r>
            <a:r>
              <a:rPr sz="2200" spc="-5" dirty="0">
                <a:solidFill>
                  <a:srgbClr val="1F3113"/>
                </a:solidFill>
                <a:latin typeface="Calibri"/>
                <a:cs typeface="Calibri"/>
              </a:rPr>
              <a:t>calories while  </a:t>
            </a:r>
            <a:r>
              <a:rPr sz="2200" spc="-15" dirty="0">
                <a:solidFill>
                  <a:srgbClr val="1F3113"/>
                </a:solidFill>
                <a:latin typeface="Calibri"/>
                <a:cs typeface="Calibri"/>
              </a:rPr>
              <a:t>you</a:t>
            </a:r>
            <a:r>
              <a:rPr sz="2200" spc="-5" dirty="0">
                <a:solidFill>
                  <a:srgbClr val="1F3113"/>
                </a:solidFill>
                <a:latin typeface="Calibri"/>
                <a:cs typeface="Calibri"/>
              </a:rPr>
              <a:t> </a:t>
            </a:r>
            <a:r>
              <a:rPr sz="2200" spc="-10" dirty="0">
                <a:solidFill>
                  <a:srgbClr val="1F3113"/>
                </a:solidFill>
                <a:latin typeface="Calibri"/>
                <a:cs typeface="Calibri"/>
              </a:rPr>
              <a:t>sleep.</a:t>
            </a:r>
            <a:endParaRPr sz="2200" dirty="0">
              <a:latin typeface="Calibri"/>
              <a:cs typeface="Calibri"/>
            </a:endParaRPr>
          </a:p>
        </p:txBody>
      </p:sp>
      <p:sp>
        <p:nvSpPr>
          <p:cNvPr id="9" name="object 6">
            <a:extLst>
              <a:ext uri="{FF2B5EF4-FFF2-40B4-BE49-F238E27FC236}">
                <a16:creationId xmlns:a16="http://schemas.microsoft.com/office/drawing/2014/main" id="{3030B51C-9A23-44F5-8DFD-C24857729515}"/>
              </a:ext>
            </a:extLst>
          </p:cNvPr>
          <p:cNvSpPr/>
          <p:nvPr/>
        </p:nvSpPr>
        <p:spPr>
          <a:xfrm>
            <a:off x="227965" y="1341643"/>
            <a:ext cx="2510917" cy="48187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6453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SLEEPTRIM</a:t>
            </a:r>
          </a:p>
        </p:txBody>
      </p:sp>
      <p:sp>
        <p:nvSpPr>
          <p:cNvPr id="5" name="object 3">
            <a:extLst>
              <a:ext uri="{FF2B5EF4-FFF2-40B4-BE49-F238E27FC236}">
                <a16:creationId xmlns:a16="http://schemas.microsoft.com/office/drawing/2014/main" id="{5A7BA344-8486-430E-9746-5AC24078B3EF}"/>
              </a:ext>
            </a:extLst>
          </p:cNvPr>
          <p:cNvSpPr txBox="1"/>
          <p:nvPr/>
        </p:nvSpPr>
        <p:spPr>
          <a:xfrm>
            <a:off x="2509329" y="2104124"/>
            <a:ext cx="7193280" cy="3318510"/>
          </a:xfrm>
          <a:prstGeom prst="rect">
            <a:avLst/>
          </a:prstGeom>
        </p:spPr>
        <p:txBody>
          <a:bodyPr vert="horz" wrap="square" lIns="0" tIns="195580" rIns="0" bIns="0" rtlCol="0">
            <a:spAutoFit/>
          </a:bodyPr>
          <a:lstStyle/>
          <a:p>
            <a:pPr marL="355600" indent="-342900">
              <a:lnSpc>
                <a:spcPct val="100000"/>
              </a:lnSpc>
              <a:spcBef>
                <a:spcPts val="15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with </a:t>
            </a:r>
            <a:r>
              <a:rPr sz="2400" spc="-5" dirty="0">
                <a:solidFill>
                  <a:srgbClr val="1F3113"/>
                </a:solidFill>
                <a:latin typeface="Calibri"/>
                <a:cs typeface="Calibri"/>
              </a:rPr>
              <a:t>quality</a:t>
            </a:r>
            <a:r>
              <a:rPr sz="2400" spc="-60" dirty="0">
                <a:solidFill>
                  <a:srgbClr val="1F3113"/>
                </a:solidFill>
                <a:latin typeface="Calibri"/>
                <a:cs typeface="Calibri"/>
              </a:rPr>
              <a:t> </a:t>
            </a:r>
            <a:r>
              <a:rPr sz="2400" spc="-5" dirty="0">
                <a:solidFill>
                  <a:srgbClr val="1F3113"/>
                </a:solidFill>
                <a:latin typeface="Calibri"/>
                <a:cs typeface="Calibri"/>
              </a:rPr>
              <a:t>sleep.</a:t>
            </a:r>
            <a:endParaRPr sz="2400" dirty="0">
              <a:latin typeface="Calibri"/>
              <a:cs typeface="Calibri"/>
            </a:endParaRPr>
          </a:p>
          <a:p>
            <a:pPr marL="355600" indent="-342900">
              <a:lnSpc>
                <a:spcPct val="100000"/>
              </a:lnSpc>
              <a:spcBef>
                <a:spcPts val="14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5" dirty="0">
                <a:solidFill>
                  <a:srgbClr val="1F3113"/>
                </a:solidFill>
                <a:latin typeface="Calibri"/>
                <a:cs typeface="Calibri"/>
              </a:rPr>
              <a:t>to relax </a:t>
            </a:r>
            <a:r>
              <a:rPr sz="2400" spc="-10" dirty="0">
                <a:solidFill>
                  <a:srgbClr val="1F3113"/>
                </a:solidFill>
                <a:latin typeface="Calibri"/>
                <a:cs typeface="Calibri"/>
              </a:rPr>
              <a:t>mentally </a:t>
            </a:r>
            <a:r>
              <a:rPr sz="2400" dirty="0">
                <a:solidFill>
                  <a:srgbClr val="1F3113"/>
                </a:solidFill>
                <a:latin typeface="Calibri"/>
                <a:cs typeface="Calibri"/>
              </a:rPr>
              <a:t>and</a:t>
            </a:r>
            <a:r>
              <a:rPr sz="2400" spc="-40" dirty="0">
                <a:solidFill>
                  <a:srgbClr val="1F3113"/>
                </a:solidFill>
                <a:latin typeface="Calibri"/>
                <a:cs typeface="Calibri"/>
              </a:rPr>
              <a:t> </a:t>
            </a:r>
            <a:r>
              <a:rPr sz="2400" spc="-15" dirty="0">
                <a:solidFill>
                  <a:srgbClr val="1F3113"/>
                </a:solidFill>
                <a:latin typeface="Calibri"/>
                <a:cs typeface="Calibri"/>
              </a:rPr>
              <a:t>physically</a:t>
            </a:r>
            <a:endParaRPr sz="2400" dirty="0">
              <a:latin typeface="Calibri"/>
              <a:cs typeface="Calibri"/>
            </a:endParaRPr>
          </a:p>
          <a:p>
            <a:pPr marL="355600" indent="-342900">
              <a:lnSpc>
                <a:spcPct val="100000"/>
              </a:lnSpc>
              <a:spcBef>
                <a:spcPts val="14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5" dirty="0">
                <a:solidFill>
                  <a:srgbClr val="1F3113"/>
                </a:solidFill>
                <a:latin typeface="Calibri"/>
                <a:cs typeface="Calibri"/>
              </a:rPr>
              <a:t>to </a:t>
            </a:r>
            <a:r>
              <a:rPr sz="2400" spc="-5" dirty="0">
                <a:solidFill>
                  <a:srgbClr val="1F3113"/>
                </a:solidFill>
                <a:latin typeface="Calibri"/>
                <a:cs typeface="Calibri"/>
              </a:rPr>
              <a:t>burn calories </a:t>
            </a:r>
            <a:r>
              <a:rPr sz="2400" spc="-10" dirty="0">
                <a:solidFill>
                  <a:srgbClr val="1F3113"/>
                </a:solidFill>
                <a:latin typeface="Calibri"/>
                <a:cs typeface="Calibri"/>
              </a:rPr>
              <a:t>naturally </a:t>
            </a:r>
            <a:r>
              <a:rPr sz="2400" spc="-5" dirty="0">
                <a:solidFill>
                  <a:srgbClr val="1F3113"/>
                </a:solidFill>
                <a:latin typeface="Calibri"/>
                <a:cs typeface="Calibri"/>
              </a:rPr>
              <a:t>during</a:t>
            </a:r>
            <a:r>
              <a:rPr sz="2400" spc="-60" dirty="0">
                <a:solidFill>
                  <a:srgbClr val="1F3113"/>
                </a:solidFill>
                <a:latin typeface="Calibri"/>
                <a:cs typeface="Calibri"/>
              </a:rPr>
              <a:t> </a:t>
            </a:r>
            <a:r>
              <a:rPr sz="2400" spc="-5" dirty="0">
                <a:solidFill>
                  <a:srgbClr val="1F3113"/>
                </a:solidFill>
                <a:latin typeface="Calibri"/>
                <a:cs typeface="Calibri"/>
              </a:rPr>
              <a:t>sleep</a:t>
            </a:r>
            <a:endParaRPr sz="2400" dirty="0">
              <a:latin typeface="Calibri"/>
              <a:cs typeface="Calibri"/>
            </a:endParaRPr>
          </a:p>
          <a:p>
            <a:pPr marL="355600" marR="478790" indent="-342900">
              <a:lnSpc>
                <a:spcPct val="150000"/>
              </a:lnSpc>
              <a:buFont typeface="Arial"/>
              <a:buChar char="•"/>
              <a:tabLst>
                <a:tab pos="354965" algn="l"/>
                <a:tab pos="355600" algn="l"/>
              </a:tabLst>
            </a:pPr>
            <a:r>
              <a:rPr sz="2400" dirty="0">
                <a:solidFill>
                  <a:srgbClr val="1F3113"/>
                </a:solidFill>
                <a:latin typeface="Calibri"/>
                <a:cs typeface="Calibri"/>
              </a:rPr>
              <a:t>It </a:t>
            </a:r>
            <a:r>
              <a:rPr sz="2400" spc="-10" dirty="0">
                <a:solidFill>
                  <a:srgbClr val="1F3113"/>
                </a:solidFill>
                <a:latin typeface="Calibri"/>
                <a:cs typeface="Calibri"/>
              </a:rPr>
              <a:t>delivers melatonin </a:t>
            </a:r>
            <a:r>
              <a:rPr sz="2400" dirty="0">
                <a:solidFill>
                  <a:srgbClr val="1F3113"/>
                </a:solidFill>
                <a:latin typeface="Calibri"/>
                <a:cs typeface="Calibri"/>
              </a:rPr>
              <a:t>in </a:t>
            </a:r>
            <a:r>
              <a:rPr sz="2400" spc="-15" dirty="0">
                <a:solidFill>
                  <a:srgbClr val="1F3113"/>
                </a:solidFill>
                <a:latin typeface="Calibri"/>
                <a:cs typeface="Calibri"/>
              </a:rPr>
              <a:t>stages </a:t>
            </a:r>
            <a:r>
              <a:rPr sz="2400" spc="-5" dirty="0">
                <a:solidFill>
                  <a:srgbClr val="1F3113"/>
                </a:solidFill>
                <a:latin typeface="Calibri"/>
                <a:cs typeface="Calibri"/>
              </a:rPr>
              <a:t>so </a:t>
            </a:r>
            <a:r>
              <a:rPr sz="2400" spc="-10" dirty="0">
                <a:solidFill>
                  <a:srgbClr val="1F3113"/>
                </a:solidFill>
                <a:latin typeface="Calibri"/>
                <a:cs typeface="Calibri"/>
              </a:rPr>
              <a:t>you can </a:t>
            </a:r>
            <a:r>
              <a:rPr sz="2400" spc="-15" dirty="0">
                <a:solidFill>
                  <a:srgbClr val="1F3113"/>
                </a:solidFill>
                <a:latin typeface="Calibri"/>
                <a:cs typeface="Calibri"/>
              </a:rPr>
              <a:t>fall </a:t>
            </a:r>
            <a:r>
              <a:rPr sz="2400" dirty="0">
                <a:solidFill>
                  <a:srgbClr val="1F3113"/>
                </a:solidFill>
                <a:latin typeface="Calibri"/>
                <a:cs typeface="Calibri"/>
              </a:rPr>
              <a:t>asleep  and </a:t>
            </a:r>
            <a:r>
              <a:rPr sz="2400" spc="-25" dirty="0">
                <a:solidFill>
                  <a:srgbClr val="1F3113"/>
                </a:solidFill>
                <a:latin typeface="Calibri"/>
                <a:cs typeface="Calibri"/>
              </a:rPr>
              <a:t>wake </a:t>
            </a:r>
            <a:r>
              <a:rPr sz="2400" spc="-5" dirty="0">
                <a:solidFill>
                  <a:srgbClr val="1F3113"/>
                </a:solidFill>
                <a:latin typeface="Calibri"/>
                <a:cs typeface="Calibri"/>
              </a:rPr>
              <a:t>up</a:t>
            </a:r>
            <a:r>
              <a:rPr sz="2400" dirty="0">
                <a:solidFill>
                  <a:srgbClr val="1F3113"/>
                </a:solidFill>
                <a:latin typeface="Calibri"/>
                <a:cs typeface="Calibri"/>
              </a:rPr>
              <a:t> </a:t>
            </a:r>
            <a:r>
              <a:rPr sz="2400" spc="-15" dirty="0">
                <a:solidFill>
                  <a:srgbClr val="1F3113"/>
                </a:solidFill>
                <a:latin typeface="Calibri"/>
                <a:cs typeface="Calibri"/>
              </a:rPr>
              <a:t>refreshed</a:t>
            </a:r>
            <a:endParaRPr sz="2400" dirty="0">
              <a:latin typeface="Calibri"/>
              <a:cs typeface="Calibri"/>
            </a:endParaRPr>
          </a:p>
          <a:p>
            <a:pPr marL="355600" indent="-342900">
              <a:lnSpc>
                <a:spcPct val="100000"/>
              </a:lnSpc>
              <a:spcBef>
                <a:spcPts val="1445"/>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0" dirty="0">
                <a:solidFill>
                  <a:srgbClr val="1F3113"/>
                </a:solidFill>
                <a:latin typeface="Calibri"/>
                <a:cs typeface="Calibri"/>
              </a:rPr>
              <a:t>maintain </a:t>
            </a:r>
            <a:r>
              <a:rPr sz="2400" dirty="0">
                <a:solidFill>
                  <a:srgbClr val="1F3113"/>
                </a:solidFill>
                <a:latin typeface="Calibri"/>
                <a:cs typeface="Calibri"/>
              </a:rPr>
              <a:t>and </a:t>
            </a:r>
            <a:r>
              <a:rPr sz="2400" spc="-5" dirty="0">
                <a:solidFill>
                  <a:srgbClr val="1F3113"/>
                </a:solidFill>
                <a:latin typeface="Calibri"/>
                <a:cs typeface="Calibri"/>
              </a:rPr>
              <a:t>manage</a:t>
            </a:r>
            <a:r>
              <a:rPr sz="2400" spc="-60" dirty="0">
                <a:solidFill>
                  <a:srgbClr val="1F3113"/>
                </a:solidFill>
                <a:latin typeface="Calibri"/>
                <a:cs typeface="Calibri"/>
              </a:rPr>
              <a:t> </a:t>
            </a:r>
            <a:r>
              <a:rPr sz="2400" spc="-10" dirty="0">
                <a:solidFill>
                  <a:srgbClr val="1F3113"/>
                </a:solidFill>
                <a:latin typeface="Calibri"/>
                <a:cs typeface="Calibri"/>
              </a:rPr>
              <a:t>weight</a:t>
            </a:r>
            <a:endParaRPr sz="2400" dirty="0">
              <a:latin typeface="Calibri"/>
              <a:cs typeface="Calibri"/>
            </a:endParaRPr>
          </a:p>
        </p:txBody>
      </p:sp>
      <p:sp>
        <p:nvSpPr>
          <p:cNvPr id="7" name="object 6">
            <a:extLst>
              <a:ext uri="{FF2B5EF4-FFF2-40B4-BE49-F238E27FC236}">
                <a16:creationId xmlns:a16="http://schemas.microsoft.com/office/drawing/2014/main" id="{E2CCFD90-49D6-46FF-98A2-50717CED470D}"/>
              </a:ext>
            </a:extLst>
          </p:cNvPr>
          <p:cNvSpPr/>
          <p:nvPr/>
        </p:nvSpPr>
        <p:spPr>
          <a:xfrm>
            <a:off x="96282" y="1517822"/>
            <a:ext cx="2247392" cy="43129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557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ORGANIC SULFUR</a:t>
            </a:r>
          </a:p>
        </p:txBody>
      </p:sp>
      <p:sp>
        <p:nvSpPr>
          <p:cNvPr id="8" name="object 3">
            <a:extLst>
              <a:ext uri="{FF2B5EF4-FFF2-40B4-BE49-F238E27FC236}">
                <a16:creationId xmlns:a16="http://schemas.microsoft.com/office/drawing/2014/main" id="{9D31E519-43AC-48D4-9FA2-EF7D5D86A2B1}"/>
              </a:ext>
            </a:extLst>
          </p:cNvPr>
          <p:cNvSpPr/>
          <p:nvPr/>
        </p:nvSpPr>
        <p:spPr>
          <a:xfrm>
            <a:off x="3434917" y="1235676"/>
            <a:ext cx="6329280" cy="5061276"/>
          </a:xfrm>
          <a:custGeom>
            <a:avLst/>
            <a:gdLst/>
            <a:ahLst/>
            <a:cxnLst/>
            <a:rect l="l" t="t" r="r" b="b"/>
            <a:pathLst>
              <a:path w="6652895" h="5973445">
                <a:moveTo>
                  <a:pt x="6652767" y="0"/>
                </a:moveTo>
                <a:lnTo>
                  <a:pt x="0" y="0"/>
                </a:lnTo>
                <a:lnTo>
                  <a:pt x="0" y="5973317"/>
                </a:lnTo>
                <a:lnTo>
                  <a:pt x="6652767" y="5973317"/>
                </a:lnTo>
                <a:lnTo>
                  <a:pt x="6652767" y="0"/>
                </a:lnTo>
                <a:close/>
              </a:path>
            </a:pathLst>
          </a:custGeom>
          <a:solidFill>
            <a:srgbClr val="F4B083"/>
          </a:solidFill>
        </p:spPr>
        <p:txBody>
          <a:bodyPr wrap="square" lIns="0" tIns="0" rIns="0" bIns="0" rtlCol="0"/>
          <a:lstStyle/>
          <a:p>
            <a:endParaRPr/>
          </a:p>
        </p:txBody>
      </p:sp>
      <p:sp>
        <p:nvSpPr>
          <p:cNvPr id="9" name="object 4">
            <a:extLst>
              <a:ext uri="{FF2B5EF4-FFF2-40B4-BE49-F238E27FC236}">
                <a16:creationId xmlns:a16="http://schemas.microsoft.com/office/drawing/2014/main" id="{F02C4F3F-F9F4-4FB4-975E-B9313B6CD174}"/>
              </a:ext>
            </a:extLst>
          </p:cNvPr>
          <p:cNvSpPr/>
          <p:nvPr/>
        </p:nvSpPr>
        <p:spPr>
          <a:xfrm>
            <a:off x="141802" y="1235676"/>
            <a:ext cx="3194522" cy="5061276"/>
          </a:xfrm>
          <a:custGeom>
            <a:avLst/>
            <a:gdLst/>
            <a:ahLst/>
            <a:cxnLst/>
            <a:rect l="l" t="t" r="r" b="b"/>
            <a:pathLst>
              <a:path w="3253740" h="6837045">
                <a:moveTo>
                  <a:pt x="3253232" y="0"/>
                </a:moveTo>
                <a:lnTo>
                  <a:pt x="0" y="0"/>
                </a:lnTo>
                <a:lnTo>
                  <a:pt x="0" y="6836918"/>
                </a:lnTo>
                <a:lnTo>
                  <a:pt x="3253232" y="6836918"/>
                </a:lnTo>
                <a:lnTo>
                  <a:pt x="3253232" y="0"/>
                </a:lnTo>
                <a:close/>
              </a:path>
            </a:pathLst>
          </a:custGeom>
          <a:solidFill>
            <a:srgbClr val="872512"/>
          </a:solidFill>
        </p:spPr>
        <p:txBody>
          <a:bodyPr wrap="square" lIns="0" tIns="0" rIns="0" bIns="0" rtlCol="0"/>
          <a:lstStyle/>
          <a:p>
            <a:endParaRPr/>
          </a:p>
        </p:txBody>
      </p:sp>
      <p:sp>
        <p:nvSpPr>
          <p:cNvPr id="13" name="object 7">
            <a:extLst>
              <a:ext uri="{FF2B5EF4-FFF2-40B4-BE49-F238E27FC236}">
                <a16:creationId xmlns:a16="http://schemas.microsoft.com/office/drawing/2014/main" id="{05B61FB9-1DEF-48A0-9CB8-EA826601D882}"/>
              </a:ext>
            </a:extLst>
          </p:cNvPr>
          <p:cNvSpPr txBox="1">
            <a:spLocks/>
          </p:cNvSpPr>
          <p:nvPr/>
        </p:nvSpPr>
        <p:spPr>
          <a:xfrm>
            <a:off x="141802" y="2641006"/>
            <a:ext cx="3194522" cy="2250616"/>
          </a:xfrm>
          <a:prstGeom prst="rect">
            <a:avLst/>
          </a:prstGeom>
          <a:solidFill>
            <a:srgbClr val="482107"/>
          </a:solidFill>
          <a:ln w="19050">
            <a:solidFill>
              <a:srgbClr val="FFFFFF"/>
            </a:solidFill>
          </a:ln>
        </p:spPr>
        <p:txBody>
          <a:bodyPr vert="horz" wrap="square" lIns="0" tIns="3429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71475" marR="198120" indent="-167005">
              <a:lnSpc>
                <a:spcPct val="100000"/>
              </a:lnSpc>
              <a:spcBef>
                <a:spcPts val="270"/>
              </a:spcBef>
            </a:pPr>
            <a:r>
              <a:rPr lang="en-US" sz="7200" dirty="0">
                <a:solidFill>
                  <a:schemeClr val="bg1"/>
                </a:solidFill>
                <a:latin typeface="Agency FB"/>
                <a:cs typeface="Agency FB"/>
              </a:rPr>
              <a:t>ORGANIC  SULFUR</a:t>
            </a:r>
          </a:p>
        </p:txBody>
      </p:sp>
      <p:sp>
        <p:nvSpPr>
          <p:cNvPr id="14" name="object 6">
            <a:extLst>
              <a:ext uri="{FF2B5EF4-FFF2-40B4-BE49-F238E27FC236}">
                <a16:creationId xmlns:a16="http://schemas.microsoft.com/office/drawing/2014/main" id="{3DB2F1B4-D5D6-42D5-A490-955B0C58FB4A}"/>
              </a:ext>
            </a:extLst>
          </p:cNvPr>
          <p:cNvSpPr/>
          <p:nvPr/>
        </p:nvSpPr>
        <p:spPr>
          <a:xfrm>
            <a:off x="5087471" y="1333030"/>
            <a:ext cx="2772283" cy="496392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5350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ORGANIC SULFUR</a:t>
            </a:r>
          </a:p>
        </p:txBody>
      </p:sp>
      <p:sp>
        <p:nvSpPr>
          <p:cNvPr id="7" name="object 3">
            <a:extLst>
              <a:ext uri="{FF2B5EF4-FFF2-40B4-BE49-F238E27FC236}">
                <a16:creationId xmlns:a16="http://schemas.microsoft.com/office/drawing/2014/main" id="{1ED70525-C1AA-4F70-A050-3E6127CB51B0}"/>
              </a:ext>
            </a:extLst>
          </p:cNvPr>
          <p:cNvSpPr txBox="1"/>
          <p:nvPr/>
        </p:nvSpPr>
        <p:spPr>
          <a:xfrm>
            <a:off x="3050598" y="1962345"/>
            <a:ext cx="6682740" cy="3689985"/>
          </a:xfrm>
          <a:prstGeom prst="rect">
            <a:avLst/>
          </a:prstGeom>
        </p:spPr>
        <p:txBody>
          <a:bodyPr vert="horz" wrap="square" lIns="0" tIns="12065" rIns="0" bIns="0" rtlCol="0">
            <a:spAutoFit/>
          </a:bodyPr>
          <a:lstStyle/>
          <a:p>
            <a:pPr marL="12700" marR="5080" algn="ctr">
              <a:lnSpc>
                <a:spcPct val="100000"/>
              </a:lnSpc>
              <a:spcBef>
                <a:spcPts val="95"/>
              </a:spcBef>
            </a:pPr>
            <a:r>
              <a:rPr sz="2800" b="1" spc="-10" dirty="0">
                <a:solidFill>
                  <a:srgbClr val="15200D"/>
                </a:solidFill>
                <a:latin typeface="Calibri"/>
                <a:cs typeface="Calibri"/>
              </a:rPr>
              <a:t>Replenish your </a:t>
            </a:r>
            <a:r>
              <a:rPr sz="2800" b="1" spc="-5" dirty="0">
                <a:solidFill>
                  <a:srgbClr val="15200D"/>
                </a:solidFill>
                <a:latin typeface="Calibri"/>
                <a:cs typeface="Calibri"/>
              </a:rPr>
              <a:t>body </a:t>
            </a:r>
            <a:r>
              <a:rPr sz="2800" b="1" spc="-10" dirty="0">
                <a:solidFill>
                  <a:srgbClr val="15200D"/>
                </a:solidFill>
                <a:latin typeface="Calibri"/>
                <a:cs typeface="Calibri"/>
              </a:rPr>
              <a:t>with </a:t>
            </a:r>
            <a:r>
              <a:rPr sz="2800" b="1" spc="-5" dirty="0">
                <a:solidFill>
                  <a:srgbClr val="15200D"/>
                </a:solidFill>
                <a:latin typeface="Calibri"/>
                <a:cs typeface="Calibri"/>
              </a:rPr>
              <a:t>the </a:t>
            </a:r>
            <a:r>
              <a:rPr sz="2800" b="1" spc="-10" dirty="0">
                <a:solidFill>
                  <a:srgbClr val="15200D"/>
                </a:solidFill>
                <a:latin typeface="Calibri"/>
                <a:cs typeface="Calibri"/>
              </a:rPr>
              <a:t>highest </a:t>
            </a:r>
            <a:r>
              <a:rPr sz="2800" b="1" spc="-15" dirty="0">
                <a:solidFill>
                  <a:srgbClr val="15200D"/>
                </a:solidFill>
                <a:latin typeface="Calibri"/>
                <a:cs typeface="Calibri"/>
              </a:rPr>
              <a:t>level </a:t>
            </a:r>
            <a:r>
              <a:rPr sz="2800" b="1" spc="-5" dirty="0">
                <a:solidFill>
                  <a:srgbClr val="15200D"/>
                </a:solidFill>
                <a:latin typeface="Calibri"/>
                <a:cs typeface="Calibri"/>
              </a:rPr>
              <a:t>of  </a:t>
            </a:r>
            <a:r>
              <a:rPr sz="2800" b="1" spc="-15" dirty="0">
                <a:solidFill>
                  <a:srgbClr val="15200D"/>
                </a:solidFill>
                <a:latin typeface="Calibri"/>
                <a:cs typeface="Calibri"/>
              </a:rPr>
              <a:t>Organic</a:t>
            </a:r>
            <a:r>
              <a:rPr sz="2800" b="1" spc="10" dirty="0">
                <a:solidFill>
                  <a:srgbClr val="15200D"/>
                </a:solidFill>
                <a:latin typeface="Calibri"/>
                <a:cs typeface="Calibri"/>
              </a:rPr>
              <a:t> </a:t>
            </a:r>
            <a:r>
              <a:rPr sz="2800" b="1" spc="-10" dirty="0">
                <a:solidFill>
                  <a:srgbClr val="15200D"/>
                </a:solidFill>
                <a:latin typeface="Calibri"/>
                <a:cs typeface="Calibri"/>
              </a:rPr>
              <a:t>Sulfur</a:t>
            </a:r>
            <a:endParaRPr sz="2800" dirty="0">
              <a:latin typeface="Calibri"/>
              <a:cs typeface="Calibri"/>
            </a:endParaRPr>
          </a:p>
          <a:p>
            <a:pPr>
              <a:lnSpc>
                <a:spcPct val="100000"/>
              </a:lnSpc>
            </a:pPr>
            <a:endParaRPr sz="2800" dirty="0">
              <a:latin typeface="Calibri"/>
              <a:cs typeface="Calibri"/>
            </a:endParaRPr>
          </a:p>
          <a:p>
            <a:pPr>
              <a:lnSpc>
                <a:spcPct val="100000"/>
              </a:lnSpc>
              <a:spcBef>
                <a:spcPts val="5"/>
              </a:spcBef>
            </a:pPr>
            <a:endParaRPr sz="2350" dirty="0">
              <a:latin typeface="Calibri"/>
              <a:cs typeface="Calibri"/>
            </a:endParaRPr>
          </a:p>
          <a:p>
            <a:pPr algn="ctr">
              <a:lnSpc>
                <a:spcPct val="100000"/>
              </a:lnSpc>
            </a:pPr>
            <a:r>
              <a:rPr sz="2200" spc="-5" dirty="0">
                <a:solidFill>
                  <a:srgbClr val="1F3113"/>
                </a:solidFill>
                <a:latin typeface="Calibri"/>
                <a:cs typeface="Calibri"/>
              </a:rPr>
              <a:t>Our </a:t>
            </a:r>
            <a:r>
              <a:rPr sz="2200" b="1" spc="-15" dirty="0">
                <a:solidFill>
                  <a:srgbClr val="1F3113"/>
                </a:solidFill>
                <a:latin typeface="Calibri"/>
                <a:cs typeface="Calibri"/>
              </a:rPr>
              <a:t>Organic </a:t>
            </a:r>
            <a:r>
              <a:rPr sz="2200" b="1" spc="-5" dirty="0">
                <a:solidFill>
                  <a:srgbClr val="1F3113"/>
                </a:solidFill>
                <a:latin typeface="Calibri"/>
                <a:cs typeface="Calibri"/>
              </a:rPr>
              <a:t>Sulfur </a:t>
            </a:r>
            <a:r>
              <a:rPr sz="2200" spc="-10" dirty="0">
                <a:solidFill>
                  <a:srgbClr val="1F3113"/>
                </a:solidFill>
                <a:latin typeface="Calibri"/>
                <a:cs typeface="Calibri"/>
              </a:rPr>
              <a:t>consists </a:t>
            </a:r>
            <a:r>
              <a:rPr sz="2200" spc="-5" dirty="0">
                <a:solidFill>
                  <a:srgbClr val="1F3113"/>
                </a:solidFill>
                <a:latin typeface="Calibri"/>
                <a:cs typeface="Calibri"/>
              </a:rPr>
              <a:t>of 99.9% </a:t>
            </a:r>
            <a:r>
              <a:rPr sz="2200" spc="-15" dirty="0">
                <a:solidFill>
                  <a:srgbClr val="1F3113"/>
                </a:solidFill>
                <a:latin typeface="Calibri"/>
                <a:cs typeface="Calibri"/>
              </a:rPr>
              <a:t>pure</a:t>
            </a:r>
            <a:r>
              <a:rPr sz="2200" spc="45" dirty="0">
                <a:solidFill>
                  <a:srgbClr val="1F3113"/>
                </a:solidFill>
                <a:latin typeface="Calibri"/>
                <a:cs typeface="Calibri"/>
              </a:rPr>
              <a:t> </a:t>
            </a:r>
            <a:r>
              <a:rPr sz="2200" spc="-10" dirty="0">
                <a:solidFill>
                  <a:srgbClr val="1F3113"/>
                </a:solidFill>
                <a:latin typeface="Calibri"/>
                <a:cs typeface="Calibri"/>
              </a:rPr>
              <a:t>distilled</a:t>
            </a:r>
            <a:endParaRPr sz="2200" dirty="0">
              <a:latin typeface="Calibri"/>
              <a:cs typeface="Calibri"/>
            </a:endParaRPr>
          </a:p>
          <a:p>
            <a:pPr algn="ctr">
              <a:lnSpc>
                <a:spcPct val="100000"/>
              </a:lnSpc>
            </a:pPr>
            <a:r>
              <a:rPr sz="2200" b="1" spc="-15" dirty="0">
                <a:solidFill>
                  <a:srgbClr val="1F3113"/>
                </a:solidFill>
                <a:latin typeface="Calibri"/>
                <a:cs typeface="Calibri"/>
              </a:rPr>
              <a:t>Methylsulfonylmethane</a:t>
            </a:r>
            <a:r>
              <a:rPr sz="2200" b="1" spc="25" dirty="0">
                <a:solidFill>
                  <a:srgbClr val="1F3113"/>
                </a:solidFill>
                <a:latin typeface="Calibri"/>
                <a:cs typeface="Calibri"/>
              </a:rPr>
              <a:t> </a:t>
            </a:r>
            <a:r>
              <a:rPr sz="2200" b="1" spc="-5" dirty="0">
                <a:solidFill>
                  <a:srgbClr val="1F3113"/>
                </a:solidFill>
                <a:latin typeface="Calibri"/>
                <a:cs typeface="Calibri"/>
              </a:rPr>
              <a:t>(MSM)</a:t>
            </a:r>
            <a:endParaRPr sz="2200" dirty="0">
              <a:latin typeface="Calibri"/>
              <a:cs typeface="Calibri"/>
            </a:endParaRPr>
          </a:p>
          <a:p>
            <a:pPr>
              <a:lnSpc>
                <a:spcPct val="100000"/>
              </a:lnSpc>
              <a:spcBef>
                <a:spcPts val="15"/>
              </a:spcBef>
            </a:pPr>
            <a:endParaRPr sz="2150" dirty="0">
              <a:latin typeface="Calibri"/>
              <a:cs typeface="Calibri"/>
            </a:endParaRPr>
          </a:p>
          <a:p>
            <a:pPr marL="1750060" marR="1745614" algn="ctr">
              <a:lnSpc>
                <a:spcPct val="100000"/>
              </a:lnSpc>
            </a:pPr>
            <a:r>
              <a:rPr sz="2200" spc="-5" dirty="0">
                <a:solidFill>
                  <a:srgbClr val="1F3113"/>
                </a:solidFill>
                <a:latin typeface="Calibri"/>
                <a:cs typeface="Calibri"/>
              </a:rPr>
              <a:t>No added </a:t>
            </a:r>
            <a:r>
              <a:rPr sz="2200" spc="-15" dirty="0">
                <a:solidFill>
                  <a:srgbClr val="1F3113"/>
                </a:solidFill>
                <a:latin typeface="Calibri"/>
                <a:cs typeface="Calibri"/>
              </a:rPr>
              <a:t>fillers </a:t>
            </a:r>
            <a:r>
              <a:rPr sz="2200" spc="-5" dirty="0">
                <a:solidFill>
                  <a:srgbClr val="1F3113"/>
                </a:solidFill>
                <a:latin typeface="Calibri"/>
                <a:cs typeface="Calibri"/>
              </a:rPr>
              <a:t>and </a:t>
            </a:r>
            <a:r>
              <a:rPr sz="2200" spc="-15" dirty="0">
                <a:solidFill>
                  <a:srgbClr val="1F3113"/>
                </a:solidFill>
                <a:latin typeface="Calibri"/>
                <a:cs typeface="Calibri"/>
              </a:rPr>
              <a:t>binders  </a:t>
            </a:r>
            <a:r>
              <a:rPr sz="2200" spc="-5" dirty="0">
                <a:solidFill>
                  <a:srgbClr val="1F3113"/>
                </a:solidFill>
                <a:latin typeface="Calibri"/>
                <a:cs typeface="Calibri"/>
              </a:rPr>
              <a:t>No artificial</a:t>
            </a:r>
            <a:r>
              <a:rPr sz="2200" spc="-20" dirty="0">
                <a:solidFill>
                  <a:srgbClr val="1F3113"/>
                </a:solidFill>
                <a:latin typeface="Calibri"/>
                <a:cs typeface="Calibri"/>
              </a:rPr>
              <a:t> </a:t>
            </a:r>
            <a:r>
              <a:rPr sz="2200" spc="-10" dirty="0">
                <a:solidFill>
                  <a:srgbClr val="1F3113"/>
                </a:solidFill>
                <a:latin typeface="Calibri"/>
                <a:cs typeface="Calibri"/>
              </a:rPr>
              <a:t>ingredients</a:t>
            </a:r>
            <a:endParaRPr sz="2200" dirty="0">
              <a:latin typeface="Calibri"/>
              <a:cs typeface="Calibri"/>
            </a:endParaRPr>
          </a:p>
          <a:p>
            <a:pPr algn="ctr">
              <a:lnSpc>
                <a:spcPct val="100000"/>
              </a:lnSpc>
              <a:spcBef>
                <a:spcPts val="5"/>
              </a:spcBef>
            </a:pPr>
            <a:r>
              <a:rPr sz="2200" spc="-15" dirty="0">
                <a:solidFill>
                  <a:srgbClr val="1F3113"/>
                </a:solidFill>
                <a:latin typeface="Calibri"/>
                <a:cs typeface="Calibri"/>
              </a:rPr>
              <a:t>Non-GMO, </a:t>
            </a:r>
            <a:r>
              <a:rPr sz="2200" spc="-10" dirty="0">
                <a:solidFill>
                  <a:srgbClr val="1F3113"/>
                </a:solidFill>
                <a:latin typeface="Calibri"/>
                <a:cs typeface="Calibri"/>
              </a:rPr>
              <a:t>gluten-free, </a:t>
            </a:r>
            <a:r>
              <a:rPr sz="2200" spc="-5" dirty="0">
                <a:solidFill>
                  <a:srgbClr val="1F3113"/>
                </a:solidFill>
                <a:latin typeface="Calibri"/>
                <a:cs typeface="Calibri"/>
              </a:rPr>
              <a:t>dairy-free, and</a:t>
            </a:r>
            <a:r>
              <a:rPr sz="2200" spc="65" dirty="0">
                <a:solidFill>
                  <a:srgbClr val="1F3113"/>
                </a:solidFill>
                <a:latin typeface="Calibri"/>
                <a:cs typeface="Calibri"/>
              </a:rPr>
              <a:t> </a:t>
            </a:r>
            <a:r>
              <a:rPr sz="2200" spc="-20" dirty="0">
                <a:solidFill>
                  <a:srgbClr val="1F3113"/>
                </a:solidFill>
                <a:latin typeface="Calibri"/>
                <a:cs typeface="Calibri"/>
              </a:rPr>
              <a:t>vegan</a:t>
            </a:r>
            <a:endParaRPr sz="2200" dirty="0">
              <a:latin typeface="Calibri"/>
              <a:cs typeface="Calibri"/>
            </a:endParaRPr>
          </a:p>
        </p:txBody>
      </p:sp>
      <p:sp>
        <p:nvSpPr>
          <p:cNvPr id="8" name="object 6">
            <a:extLst>
              <a:ext uri="{FF2B5EF4-FFF2-40B4-BE49-F238E27FC236}">
                <a16:creationId xmlns:a16="http://schemas.microsoft.com/office/drawing/2014/main" id="{3FE29243-3527-4C4E-AA33-DF5BCC5DFBCD}"/>
              </a:ext>
            </a:extLst>
          </p:cNvPr>
          <p:cNvSpPr/>
          <p:nvPr/>
        </p:nvSpPr>
        <p:spPr>
          <a:xfrm>
            <a:off x="389020" y="1689231"/>
            <a:ext cx="2365883" cy="4236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3725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ORGANIC SULFUR</a:t>
            </a:r>
          </a:p>
        </p:txBody>
      </p:sp>
      <p:sp>
        <p:nvSpPr>
          <p:cNvPr id="8" name="object 6">
            <a:extLst>
              <a:ext uri="{FF2B5EF4-FFF2-40B4-BE49-F238E27FC236}">
                <a16:creationId xmlns:a16="http://schemas.microsoft.com/office/drawing/2014/main" id="{3FE29243-3527-4C4E-AA33-DF5BCC5DFBCD}"/>
              </a:ext>
            </a:extLst>
          </p:cNvPr>
          <p:cNvSpPr/>
          <p:nvPr/>
        </p:nvSpPr>
        <p:spPr>
          <a:xfrm>
            <a:off x="216022" y="1689231"/>
            <a:ext cx="2365883" cy="4236212"/>
          </a:xfrm>
          <a:prstGeom prst="rect">
            <a:avLst/>
          </a:prstGeom>
          <a:blipFill>
            <a:blip r:embed="rId3"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55775526-1B97-4888-A0AE-10519E770BFF}"/>
              </a:ext>
            </a:extLst>
          </p:cNvPr>
          <p:cNvSpPr txBox="1"/>
          <p:nvPr/>
        </p:nvSpPr>
        <p:spPr>
          <a:xfrm>
            <a:off x="2582596" y="1145764"/>
            <a:ext cx="7298690" cy="5307965"/>
          </a:xfrm>
          <a:prstGeom prst="rect">
            <a:avLst/>
          </a:prstGeom>
        </p:spPr>
        <p:txBody>
          <a:bodyPr vert="horz" wrap="square" lIns="0" tIns="172720" rIns="0" bIns="0" rtlCol="0">
            <a:spAutoFit/>
          </a:bodyPr>
          <a:lstStyle/>
          <a:p>
            <a:pPr marL="355600" indent="-342900">
              <a:lnSpc>
                <a:spcPct val="100000"/>
              </a:lnSpc>
              <a:spcBef>
                <a:spcPts val="1360"/>
              </a:spcBef>
              <a:buFont typeface="Arial"/>
              <a:buChar char="•"/>
              <a:tabLst>
                <a:tab pos="354965" algn="l"/>
                <a:tab pos="355600" algn="l"/>
              </a:tabLst>
            </a:pPr>
            <a:r>
              <a:rPr sz="2100" dirty="0">
                <a:solidFill>
                  <a:srgbClr val="1F3113"/>
                </a:solidFill>
                <a:latin typeface="Calibri"/>
                <a:cs typeface="Calibri"/>
              </a:rPr>
              <a:t>It </a:t>
            </a:r>
            <a:r>
              <a:rPr sz="2100" spc="-10" dirty="0">
                <a:solidFill>
                  <a:srgbClr val="1F3113"/>
                </a:solidFill>
                <a:latin typeface="Calibri"/>
                <a:cs typeface="Calibri"/>
              </a:rPr>
              <a:t>helps produce </a:t>
            </a:r>
            <a:r>
              <a:rPr sz="2100" spc="-5" dirty="0">
                <a:solidFill>
                  <a:srgbClr val="1F3113"/>
                </a:solidFill>
                <a:latin typeface="Calibri"/>
                <a:cs typeface="Calibri"/>
              </a:rPr>
              <a:t>collagen(main </a:t>
            </a:r>
            <a:r>
              <a:rPr sz="2100" spc="-10" dirty="0">
                <a:solidFill>
                  <a:srgbClr val="1F3113"/>
                </a:solidFill>
                <a:latin typeface="Calibri"/>
                <a:cs typeface="Calibri"/>
              </a:rPr>
              <a:t>component </a:t>
            </a:r>
            <a:r>
              <a:rPr sz="2100" spc="-5" dirty="0">
                <a:solidFill>
                  <a:srgbClr val="1F3113"/>
                </a:solidFill>
                <a:latin typeface="Calibri"/>
                <a:cs typeface="Calibri"/>
              </a:rPr>
              <a:t>of </a:t>
            </a:r>
            <a:r>
              <a:rPr sz="2100" spc="-10" dirty="0">
                <a:solidFill>
                  <a:srgbClr val="1F3113"/>
                </a:solidFill>
                <a:latin typeface="Calibri"/>
                <a:cs typeface="Calibri"/>
              </a:rPr>
              <a:t>connective</a:t>
            </a:r>
            <a:r>
              <a:rPr sz="2100" spc="75" dirty="0">
                <a:solidFill>
                  <a:srgbClr val="1F3113"/>
                </a:solidFill>
                <a:latin typeface="Calibri"/>
                <a:cs typeface="Calibri"/>
              </a:rPr>
              <a:t> </a:t>
            </a:r>
            <a:r>
              <a:rPr sz="2100" spc="-5" dirty="0">
                <a:solidFill>
                  <a:srgbClr val="1F3113"/>
                </a:solidFill>
                <a:latin typeface="Calibri"/>
                <a:cs typeface="Calibri"/>
              </a:rPr>
              <a:t>tissue)</a:t>
            </a:r>
            <a:endParaRPr sz="2100" dirty="0">
              <a:latin typeface="Calibri"/>
              <a:cs typeface="Calibri"/>
            </a:endParaRPr>
          </a:p>
          <a:p>
            <a:pPr marL="355600" indent="-342900">
              <a:lnSpc>
                <a:spcPct val="100000"/>
              </a:lnSpc>
              <a:spcBef>
                <a:spcPts val="1260"/>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supports </a:t>
            </a:r>
            <a:r>
              <a:rPr sz="2100" spc="-10" dirty="0">
                <a:solidFill>
                  <a:srgbClr val="1F3113"/>
                </a:solidFill>
                <a:latin typeface="Calibri"/>
                <a:cs typeface="Calibri"/>
              </a:rPr>
              <a:t>protein </a:t>
            </a:r>
            <a:r>
              <a:rPr sz="2100" spc="-5" dirty="0">
                <a:solidFill>
                  <a:srgbClr val="1F3113"/>
                </a:solidFill>
                <a:latin typeface="Calibri"/>
                <a:cs typeface="Calibri"/>
              </a:rPr>
              <a:t>of tendons </a:t>
            </a:r>
            <a:r>
              <a:rPr sz="2100" dirty="0">
                <a:solidFill>
                  <a:srgbClr val="1F3113"/>
                </a:solidFill>
                <a:latin typeface="Calibri"/>
                <a:cs typeface="Calibri"/>
              </a:rPr>
              <a:t>and </a:t>
            </a:r>
            <a:r>
              <a:rPr sz="2100" spc="-5" dirty="0">
                <a:solidFill>
                  <a:srgbClr val="1F3113"/>
                </a:solidFill>
                <a:latin typeface="Calibri"/>
                <a:cs typeface="Calibri"/>
              </a:rPr>
              <a:t>supports cartilage</a:t>
            </a:r>
            <a:endParaRPr sz="2100" dirty="0">
              <a:latin typeface="Calibri"/>
              <a:cs typeface="Calibri"/>
            </a:endParaRPr>
          </a:p>
          <a:p>
            <a:pPr marL="355600" marR="220979" indent="-342900">
              <a:lnSpc>
                <a:spcPts val="3779"/>
              </a:lnSpc>
              <a:spcBef>
                <a:spcPts val="340"/>
              </a:spcBef>
              <a:buFont typeface="Arial"/>
              <a:buChar char="•"/>
              <a:tabLst>
                <a:tab pos="354965" algn="l"/>
                <a:tab pos="355600" algn="l"/>
              </a:tabLst>
            </a:pPr>
            <a:r>
              <a:rPr sz="2100" dirty="0">
                <a:solidFill>
                  <a:srgbClr val="1F3113"/>
                </a:solidFill>
                <a:latin typeface="Calibri"/>
                <a:cs typeface="Calibri"/>
              </a:rPr>
              <a:t>It </a:t>
            </a:r>
            <a:r>
              <a:rPr sz="2100" spc="-15" dirty="0">
                <a:solidFill>
                  <a:srgbClr val="1F3113"/>
                </a:solidFill>
                <a:latin typeface="Calibri"/>
                <a:cs typeface="Calibri"/>
              </a:rPr>
              <a:t>improves </a:t>
            </a:r>
            <a:r>
              <a:rPr sz="2100" spc="-10" dirty="0">
                <a:solidFill>
                  <a:srgbClr val="1F3113"/>
                </a:solidFill>
                <a:latin typeface="Calibri"/>
                <a:cs typeface="Calibri"/>
              </a:rPr>
              <a:t>flexibility </a:t>
            </a:r>
            <a:r>
              <a:rPr sz="2100" dirty="0">
                <a:solidFill>
                  <a:srgbClr val="1F3113"/>
                </a:solidFill>
                <a:latin typeface="Calibri"/>
                <a:cs typeface="Calibri"/>
              </a:rPr>
              <a:t>and </a:t>
            </a:r>
            <a:r>
              <a:rPr sz="2100" spc="-5" dirty="0">
                <a:solidFill>
                  <a:srgbClr val="1F3113"/>
                </a:solidFill>
                <a:latin typeface="Calibri"/>
                <a:cs typeface="Calibri"/>
              </a:rPr>
              <a:t>mobility by </a:t>
            </a:r>
            <a:r>
              <a:rPr sz="2100" spc="-10" dirty="0">
                <a:solidFill>
                  <a:srgbClr val="1F3113"/>
                </a:solidFill>
                <a:latin typeface="Calibri"/>
                <a:cs typeface="Calibri"/>
              </a:rPr>
              <a:t>promoting joint </a:t>
            </a:r>
            <a:r>
              <a:rPr sz="2100" spc="-5" dirty="0">
                <a:solidFill>
                  <a:srgbClr val="1F3113"/>
                </a:solidFill>
                <a:latin typeface="Calibri"/>
                <a:cs typeface="Calibri"/>
              </a:rPr>
              <a:t>function  </a:t>
            </a:r>
            <a:r>
              <a:rPr sz="2100" dirty="0">
                <a:solidFill>
                  <a:srgbClr val="1F3113"/>
                </a:solidFill>
                <a:latin typeface="Calibri"/>
                <a:cs typeface="Calibri"/>
              </a:rPr>
              <a:t>and</a:t>
            </a:r>
            <a:r>
              <a:rPr sz="2100" spc="-20" dirty="0">
                <a:solidFill>
                  <a:srgbClr val="1F3113"/>
                </a:solidFill>
                <a:latin typeface="Calibri"/>
                <a:cs typeface="Calibri"/>
              </a:rPr>
              <a:t> </a:t>
            </a:r>
            <a:r>
              <a:rPr sz="2100" spc="-5" dirty="0">
                <a:solidFill>
                  <a:srgbClr val="1F3113"/>
                </a:solidFill>
                <a:latin typeface="Calibri"/>
                <a:cs typeface="Calibri"/>
              </a:rPr>
              <a:t>health.</a:t>
            </a:r>
            <a:endParaRPr sz="2100" dirty="0">
              <a:latin typeface="Calibri"/>
              <a:cs typeface="Calibri"/>
            </a:endParaRPr>
          </a:p>
          <a:p>
            <a:pPr marL="355600" indent="-342900">
              <a:lnSpc>
                <a:spcPct val="100000"/>
              </a:lnSpc>
              <a:spcBef>
                <a:spcPts val="925"/>
              </a:spcBef>
              <a:buFont typeface="Arial"/>
              <a:buChar char="•"/>
              <a:tabLst>
                <a:tab pos="354965" algn="l"/>
                <a:tab pos="355600" algn="l"/>
              </a:tabLst>
            </a:pPr>
            <a:r>
              <a:rPr sz="2100" dirty="0">
                <a:solidFill>
                  <a:srgbClr val="1F3113"/>
                </a:solidFill>
                <a:latin typeface="Calibri"/>
                <a:cs typeface="Calibri"/>
              </a:rPr>
              <a:t>It </a:t>
            </a:r>
            <a:r>
              <a:rPr sz="2100" spc="-15" dirty="0">
                <a:solidFill>
                  <a:srgbClr val="1F3113"/>
                </a:solidFill>
                <a:latin typeface="Calibri"/>
                <a:cs typeface="Calibri"/>
              </a:rPr>
              <a:t>promotes </a:t>
            </a:r>
            <a:r>
              <a:rPr sz="2100" spc="-10" dirty="0">
                <a:solidFill>
                  <a:srgbClr val="1F3113"/>
                </a:solidFill>
                <a:latin typeface="Calibri"/>
                <a:cs typeface="Calibri"/>
              </a:rPr>
              <a:t>healthy </a:t>
            </a:r>
            <a:r>
              <a:rPr sz="2100" spc="-5" dirty="0">
                <a:solidFill>
                  <a:srgbClr val="1F3113"/>
                </a:solidFill>
                <a:latin typeface="Calibri"/>
                <a:cs typeface="Calibri"/>
              </a:rPr>
              <a:t>bones, </a:t>
            </a:r>
            <a:r>
              <a:rPr sz="2100" spc="-10" dirty="0">
                <a:solidFill>
                  <a:srgbClr val="1F3113"/>
                </a:solidFill>
                <a:latin typeface="Calibri"/>
                <a:cs typeface="Calibri"/>
              </a:rPr>
              <a:t>cavity </a:t>
            </a:r>
            <a:r>
              <a:rPr sz="2100" dirty="0">
                <a:solidFill>
                  <a:srgbClr val="1F3113"/>
                </a:solidFill>
                <a:latin typeface="Calibri"/>
                <a:cs typeface="Calibri"/>
              </a:rPr>
              <a:t>and </a:t>
            </a:r>
            <a:r>
              <a:rPr sz="2100" spc="-10" dirty="0">
                <a:solidFill>
                  <a:srgbClr val="1F3113"/>
                </a:solidFill>
                <a:latin typeface="Calibri"/>
                <a:cs typeface="Calibri"/>
              </a:rPr>
              <a:t>helps </a:t>
            </a:r>
            <a:r>
              <a:rPr sz="2100" dirty="0">
                <a:solidFill>
                  <a:srgbClr val="1F3113"/>
                </a:solidFill>
                <a:latin typeface="Calibri"/>
                <a:cs typeface="Calibri"/>
              </a:rPr>
              <a:t>the</a:t>
            </a:r>
            <a:r>
              <a:rPr sz="2100" spc="30" dirty="0">
                <a:solidFill>
                  <a:srgbClr val="1F3113"/>
                </a:solidFill>
                <a:latin typeface="Calibri"/>
                <a:cs typeface="Calibri"/>
              </a:rPr>
              <a:t> </a:t>
            </a:r>
            <a:r>
              <a:rPr sz="2100" spc="-10" dirty="0">
                <a:solidFill>
                  <a:srgbClr val="1F3113"/>
                </a:solidFill>
                <a:latin typeface="Calibri"/>
                <a:cs typeface="Calibri"/>
              </a:rPr>
              <a:t>connective</a:t>
            </a:r>
            <a:endParaRPr sz="2100" dirty="0">
              <a:latin typeface="Calibri"/>
              <a:cs typeface="Calibri"/>
            </a:endParaRPr>
          </a:p>
          <a:p>
            <a:pPr marL="355600">
              <a:lnSpc>
                <a:spcPct val="100000"/>
              </a:lnSpc>
              <a:spcBef>
                <a:spcPts val="1260"/>
              </a:spcBef>
            </a:pPr>
            <a:r>
              <a:rPr sz="2100" spc="-5" dirty="0">
                <a:solidFill>
                  <a:srgbClr val="1F3113"/>
                </a:solidFill>
                <a:latin typeface="Calibri"/>
                <a:cs typeface="Calibri"/>
              </a:rPr>
              <a:t>tissues</a:t>
            </a:r>
            <a:endParaRPr sz="2100" dirty="0">
              <a:latin typeface="Calibri"/>
              <a:cs typeface="Calibri"/>
            </a:endParaRPr>
          </a:p>
          <a:p>
            <a:pPr marL="355600" indent="-342900">
              <a:lnSpc>
                <a:spcPct val="100000"/>
              </a:lnSpc>
              <a:spcBef>
                <a:spcPts val="1260"/>
              </a:spcBef>
              <a:buFont typeface="Arial"/>
              <a:buChar char="•"/>
              <a:tabLst>
                <a:tab pos="354965" algn="l"/>
                <a:tab pos="355600" algn="l"/>
              </a:tabLst>
            </a:pPr>
            <a:r>
              <a:rPr sz="2100" dirty="0">
                <a:solidFill>
                  <a:srgbClr val="1F3113"/>
                </a:solidFill>
                <a:latin typeface="Calibri"/>
                <a:cs typeface="Calibri"/>
              </a:rPr>
              <a:t>It </a:t>
            </a:r>
            <a:r>
              <a:rPr sz="2100" spc="-10" dirty="0">
                <a:solidFill>
                  <a:srgbClr val="1F3113"/>
                </a:solidFill>
                <a:latin typeface="Calibri"/>
                <a:cs typeface="Calibri"/>
              </a:rPr>
              <a:t>helps </a:t>
            </a:r>
            <a:r>
              <a:rPr sz="2100" spc="-15" dirty="0">
                <a:solidFill>
                  <a:srgbClr val="1F3113"/>
                </a:solidFill>
                <a:latin typeface="Calibri"/>
                <a:cs typeface="Calibri"/>
              </a:rPr>
              <a:t>promote </a:t>
            </a:r>
            <a:r>
              <a:rPr sz="2100" spc="-10" dirty="0">
                <a:solidFill>
                  <a:srgbClr val="1F3113"/>
                </a:solidFill>
                <a:latin typeface="Calibri"/>
                <a:cs typeface="Calibri"/>
              </a:rPr>
              <a:t>healthy </a:t>
            </a:r>
            <a:r>
              <a:rPr sz="2100" spc="-5" dirty="0">
                <a:solidFill>
                  <a:srgbClr val="1F3113"/>
                </a:solidFill>
                <a:latin typeface="Calibri"/>
                <a:cs typeface="Calibri"/>
              </a:rPr>
              <a:t>hair </a:t>
            </a:r>
            <a:r>
              <a:rPr sz="2100" dirty="0">
                <a:solidFill>
                  <a:srgbClr val="1F3113"/>
                </a:solidFill>
                <a:latin typeface="Calibri"/>
                <a:cs typeface="Calibri"/>
              </a:rPr>
              <a:t>gland and</a:t>
            </a:r>
            <a:r>
              <a:rPr sz="2100" spc="25" dirty="0">
                <a:solidFill>
                  <a:srgbClr val="1F3113"/>
                </a:solidFill>
                <a:latin typeface="Calibri"/>
                <a:cs typeface="Calibri"/>
              </a:rPr>
              <a:t> </a:t>
            </a:r>
            <a:r>
              <a:rPr sz="2100" spc="-5" dirty="0">
                <a:solidFill>
                  <a:srgbClr val="1F3113"/>
                </a:solidFill>
                <a:latin typeface="Calibri"/>
                <a:cs typeface="Calibri"/>
              </a:rPr>
              <a:t>nails.</a:t>
            </a:r>
            <a:endParaRPr sz="2100" dirty="0">
              <a:latin typeface="Calibri"/>
              <a:cs typeface="Calibri"/>
            </a:endParaRPr>
          </a:p>
          <a:p>
            <a:pPr marL="355600" indent="-342900">
              <a:lnSpc>
                <a:spcPct val="100000"/>
              </a:lnSpc>
              <a:spcBef>
                <a:spcPts val="1260"/>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reduces </a:t>
            </a:r>
            <a:r>
              <a:rPr sz="2100" dirty="0">
                <a:solidFill>
                  <a:srgbClr val="1F3113"/>
                </a:solidFill>
                <a:latin typeface="Calibri"/>
                <a:cs typeface="Calibri"/>
              </a:rPr>
              <a:t>wrinkles and</a:t>
            </a:r>
            <a:r>
              <a:rPr sz="2100" spc="-5" dirty="0">
                <a:solidFill>
                  <a:srgbClr val="1F3113"/>
                </a:solidFill>
                <a:latin typeface="Calibri"/>
                <a:cs typeface="Calibri"/>
              </a:rPr>
              <a:t> dryness</a:t>
            </a:r>
            <a:endParaRPr sz="2100" dirty="0">
              <a:latin typeface="Calibri"/>
              <a:cs typeface="Calibri"/>
            </a:endParaRPr>
          </a:p>
          <a:p>
            <a:pPr marL="355600" marR="210185" indent="-342900">
              <a:lnSpc>
                <a:spcPct val="150000"/>
              </a:lnSpc>
              <a:spcBef>
                <a:spcPts val="5"/>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help </a:t>
            </a:r>
            <a:r>
              <a:rPr sz="2100" spc="-10" dirty="0">
                <a:solidFill>
                  <a:srgbClr val="1F3113"/>
                </a:solidFill>
                <a:latin typeface="Calibri"/>
                <a:cs typeface="Calibri"/>
              </a:rPr>
              <a:t>maintain </a:t>
            </a:r>
            <a:r>
              <a:rPr sz="2100" spc="-15" dirty="0">
                <a:solidFill>
                  <a:srgbClr val="1F3113"/>
                </a:solidFill>
                <a:latin typeface="Calibri"/>
                <a:cs typeface="Calibri"/>
              </a:rPr>
              <a:t>natural </a:t>
            </a:r>
            <a:r>
              <a:rPr sz="2100" spc="-10" dirty="0">
                <a:solidFill>
                  <a:srgbClr val="1F3113"/>
                </a:solidFill>
                <a:latin typeface="Calibri"/>
                <a:cs typeface="Calibri"/>
              </a:rPr>
              <a:t>glowing </a:t>
            </a:r>
            <a:r>
              <a:rPr sz="2100" spc="-5" dirty="0">
                <a:solidFill>
                  <a:srgbClr val="1F3113"/>
                </a:solidFill>
                <a:latin typeface="Calibri"/>
                <a:cs typeface="Calibri"/>
              </a:rPr>
              <a:t>skin </a:t>
            </a:r>
            <a:r>
              <a:rPr sz="2100" dirty="0">
                <a:solidFill>
                  <a:srgbClr val="1F3113"/>
                </a:solidFill>
                <a:latin typeface="Calibri"/>
                <a:cs typeface="Calibri"/>
              </a:rPr>
              <a:t>and </a:t>
            </a:r>
            <a:r>
              <a:rPr sz="2100" spc="-10" dirty="0">
                <a:solidFill>
                  <a:srgbClr val="1F3113"/>
                </a:solidFill>
                <a:latin typeface="Calibri"/>
                <a:cs typeface="Calibri"/>
              </a:rPr>
              <a:t>fight </a:t>
            </a:r>
            <a:r>
              <a:rPr sz="2100" spc="-15" dirty="0">
                <a:solidFill>
                  <a:srgbClr val="1F3113"/>
                </a:solidFill>
                <a:latin typeface="Calibri"/>
                <a:cs typeface="Calibri"/>
              </a:rPr>
              <a:t>against </a:t>
            </a:r>
            <a:r>
              <a:rPr sz="2100" spc="-5" dirty="0">
                <a:solidFill>
                  <a:srgbClr val="1F3113"/>
                </a:solidFill>
                <a:latin typeface="Calibri"/>
                <a:cs typeface="Calibri"/>
              </a:rPr>
              <a:t>skin  </a:t>
            </a:r>
            <a:r>
              <a:rPr sz="2100" spc="-10" dirty="0">
                <a:solidFill>
                  <a:srgbClr val="1F3113"/>
                </a:solidFill>
                <a:latin typeface="Calibri"/>
                <a:cs typeface="Calibri"/>
              </a:rPr>
              <a:t>conditions </a:t>
            </a:r>
            <a:r>
              <a:rPr sz="2100" spc="-5" dirty="0">
                <a:solidFill>
                  <a:srgbClr val="1F3113"/>
                </a:solidFill>
                <a:latin typeface="Calibri"/>
                <a:cs typeface="Calibri"/>
              </a:rPr>
              <a:t>such </a:t>
            </a:r>
            <a:r>
              <a:rPr sz="2100" dirty="0">
                <a:solidFill>
                  <a:srgbClr val="1F3113"/>
                </a:solidFill>
                <a:latin typeface="Calibri"/>
                <a:cs typeface="Calibri"/>
              </a:rPr>
              <a:t>as acne, </a:t>
            </a:r>
            <a:r>
              <a:rPr sz="2100" spc="-5" dirty="0">
                <a:solidFill>
                  <a:srgbClr val="1F3113"/>
                </a:solidFill>
                <a:latin typeface="Calibri"/>
                <a:cs typeface="Calibri"/>
              </a:rPr>
              <a:t>pimples, psoriasis, </a:t>
            </a:r>
            <a:r>
              <a:rPr sz="2100" spc="-10" dirty="0">
                <a:solidFill>
                  <a:srgbClr val="1F3113"/>
                </a:solidFill>
                <a:latin typeface="Calibri"/>
                <a:cs typeface="Calibri"/>
              </a:rPr>
              <a:t>vitiligo, blemishes,  scare</a:t>
            </a:r>
            <a:r>
              <a:rPr sz="2100" spc="-5" dirty="0">
                <a:solidFill>
                  <a:srgbClr val="1F3113"/>
                </a:solidFill>
                <a:latin typeface="Calibri"/>
                <a:cs typeface="Calibri"/>
              </a:rPr>
              <a:t> </a:t>
            </a:r>
            <a:r>
              <a:rPr sz="2100" spc="-10" dirty="0">
                <a:solidFill>
                  <a:srgbClr val="1F3113"/>
                </a:solidFill>
                <a:latin typeface="Calibri"/>
                <a:cs typeface="Calibri"/>
              </a:rPr>
              <a:t>etc.</a:t>
            </a:r>
            <a:endParaRPr sz="2100" dirty="0">
              <a:latin typeface="Calibri"/>
              <a:cs typeface="Calibri"/>
            </a:endParaRPr>
          </a:p>
        </p:txBody>
      </p:sp>
    </p:spTree>
    <p:extLst>
      <p:ext uri="{BB962C8B-B14F-4D97-AF65-F5344CB8AC3E}">
        <p14:creationId xmlns:p14="http://schemas.microsoft.com/office/powerpoint/2010/main" val="1896284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5" name="CustomShape 1"/>
          <p:cNvSpPr/>
          <p:nvPr/>
        </p:nvSpPr>
        <p:spPr>
          <a:xfrm>
            <a:off x="3545080" y="1024793"/>
            <a:ext cx="6209360" cy="53491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PURXCEL</a:t>
            </a:r>
          </a:p>
        </p:txBody>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r>
              <a:rPr lang="en-US" sz="2400" b="1" strike="noStrike" spc="-1" dirty="0">
                <a:solidFill>
                  <a:srgbClr val="FFFFFF"/>
                </a:solidFill>
                <a:latin typeface="Arial"/>
              </a:rPr>
              <a:t>2020</a:t>
            </a:r>
            <a:endParaRPr lang="en-US" sz="2400" b="0" strike="noStrike" spc="-1" dirty="0">
              <a:latin typeface="Arial"/>
            </a:endParaRPr>
          </a:p>
          <a:p>
            <a:pPr algn="ctr">
              <a:lnSpc>
                <a:spcPct val="100000"/>
              </a:lnSpc>
            </a:pPr>
            <a:r>
              <a:rPr lang="en-US" sz="1400" b="1" u="sng" strike="noStrike" spc="-1" dirty="0">
                <a:solidFill>
                  <a:srgbClr val="FFFFFF"/>
                </a:solidFill>
                <a:uFillTx/>
                <a:latin typeface="Arial Narrow"/>
              </a:rPr>
              <a:t>PHYSICIAN’S</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DESK</a:t>
            </a:r>
            <a:endParaRPr lang="en-US" sz="1400" b="0" strike="noStrike" spc="-1" dirty="0">
              <a:latin typeface="Arial"/>
            </a:endParaRPr>
          </a:p>
          <a:p>
            <a:pPr algn="ctr">
              <a:lnSpc>
                <a:spcPct val="100000"/>
              </a:lnSpc>
            </a:pPr>
            <a:r>
              <a:rPr lang="en-US" sz="1400" b="1" u="sng" strike="noStrike" spc="-1" dirty="0">
                <a:solidFill>
                  <a:srgbClr val="FFFFFF"/>
                </a:solidFill>
                <a:uFillTx/>
                <a:latin typeface="Arial Narrow"/>
              </a:rPr>
              <a:t>REFERENCE</a:t>
            </a:r>
            <a:endParaRPr lang="en-US" sz="1400" b="0" strike="noStrike" spc="-1" dirty="0">
              <a:latin typeface="Arial"/>
            </a:endParaRPr>
          </a:p>
          <a:p>
            <a:pPr algn="ctr">
              <a:lnSpc>
                <a:spcPct val="100000"/>
              </a:lnSpc>
            </a:pPr>
            <a:r>
              <a:rPr lang="en-US" sz="1400" b="1" strike="noStrike" spc="-1" dirty="0">
                <a:solidFill>
                  <a:srgbClr val="FFFFFF"/>
                </a:solidFill>
                <a:latin typeface="Arial Narrow"/>
              </a:rPr>
              <a:t>PDR.NET</a:t>
            </a:r>
            <a:endParaRPr lang="en-US" sz="1400" b="0" strike="noStrike" spc="-1" dirty="0">
              <a:latin typeface="Arial"/>
            </a:endParaRPr>
          </a:p>
        </p:txBody>
      </p:sp>
      <p:sp>
        <p:nvSpPr>
          <p:cNvPr id="8" name="CustomShape 2"/>
          <p:cNvSpPr/>
          <p:nvPr/>
        </p:nvSpPr>
        <p:spPr>
          <a:xfrm>
            <a:off x="165100" y="997900"/>
            <a:ext cx="3225800" cy="5376006"/>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9" name="CustomShape 3"/>
          <p:cNvSpPr/>
          <p:nvPr/>
        </p:nvSpPr>
        <p:spPr>
          <a:xfrm>
            <a:off x="319280" y="2794000"/>
            <a:ext cx="2917440" cy="1187640"/>
          </a:xfrm>
          <a:prstGeom prst="rect">
            <a:avLst/>
          </a:prstGeom>
          <a:ln/>
        </p:spPr>
        <p:style>
          <a:lnRef idx="2">
            <a:schemeClr val="dk1">
              <a:shade val="50000"/>
            </a:schemeClr>
          </a:lnRef>
          <a:fillRef idx="1">
            <a:schemeClr val="dk1"/>
          </a:fillRef>
          <a:effectRef idx="0">
            <a:schemeClr val="dk1"/>
          </a:effectRef>
          <a:fontRef idx="minor"/>
        </p:style>
        <p:txBody>
          <a:bodyPr lIns="90000" tIns="45000" rIns="90000" bIns="45000">
            <a:spAutoFit/>
          </a:bodyPr>
          <a:lstStyle/>
          <a:p>
            <a:pPr algn="ctr">
              <a:lnSpc>
                <a:spcPct val="100000"/>
              </a:lnSpc>
            </a:pPr>
            <a:r>
              <a:rPr lang="en-US" sz="7200" b="0" strike="noStrike" spc="-1" dirty="0">
                <a:solidFill>
                  <a:srgbClr val="FFFFFF"/>
                </a:solidFill>
                <a:latin typeface="Agency FB"/>
              </a:rPr>
              <a:t>PURXCEL</a:t>
            </a:r>
            <a:endParaRPr lang="en-US" sz="7200" b="0" strike="noStrike" spc="-1" dirty="0">
              <a:latin typeface="Arial"/>
            </a:endParaRPr>
          </a:p>
        </p:txBody>
      </p:sp>
      <p:pic>
        <p:nvPicPr>
          <p:cNvPr id="14" name="Picture 1"/>
          <p:cNvPicPr/>
          <p:nvPr/>
        </p:nvPicPr>
        <p:blipFill>
          <a:blip r:embed="rId3"/>
          <a:stretch/>
        </p:blipFill>
        <p:spPr>
          <a:xfrm>
            <a:off x="578660" y="4047260"/>
            <a:ext cx="2398680" cy="480600"/>
          </a:xfrm>
          <a:prstGeom prst="rect">
            <a:avLst/>
          </a:prstGeom>
          <a:ln>
            <a:noFill/>
          </a:ln>
        </p:spPr>
      </p:pic>
      <p:pic>
        <p:nvPicPr>
          <p:cNvPr id="16" name="Content Placeholder 3"/>
          <p:cNvPicPr/>
          <p:nvPr/>
        </p:nvPicPr>
        <p:blipFill>
          <a:blip r:embed="rId4"/>
          <a:srcRect l="25422" t="11502" r="29415" b="7030"/>
          <a:stretch/>
        </p:blipFill>
        <p:spPr>
          <a:xfrm>
            <a:off x="5549000" y="1397000"/>
            <a:ext cx="2547080" cy="4669280"/>
          </a:xfrm>
          <a:prstGeom prst="rect">
            <a:avLst/>
          </a:prstGeom>
          <a:ln>
            <a:noFill/>
          </a:ln>
        </p:spPr>
      </p:pic>
    </p:spTree>
    <p:extLst>
      <p:ext uri="{BB962C8B-B14F-4D97-AF65-F5344CB8AC3E}">
        <p14:creationId xmlns:p14="http://schemas.microsoft.com/office/powerpoint/2010/main" val="706143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9820" y="446421"/>
            <a:ext cx="5389480" cy="429879"/>
          </a:xfrm>
        </p:spPr>
        <p:txBody>
          <a:bodyPr/>
          <a:lstStyle/>
          <a:p>
            <a:r>
              <a:rPr lang="en-US" sz="3800" b="1" dirty="0">
                <a:solidFill>
                  <a:schemeClr val="bg1"/>
                </a:solidFill>
                <a:latin typeface="Calibri Light" panose="020F0302020204030204" pitchFamily="34" charset="0"/>
                <a:cs typeface="Calibri Light" panose="020F0302020204030204" pitchFamily="34" charset="0"/>
              </a:rPr>
              <a:t>PURXCEL</a:t>
            </a:r>
          </a:p>
        </p:txBody>
      </p:sp>
      <p:sp>
        <p:nvSpPr>
          <p:cNvPr id="5" name="CustomShape 1"/>
          <p:cNvSpPr/>
          <p:nvPr/>
        </p:nvSpPr>
        <p:spPr>
          <a:xfrm>
            <a:off x="2694840" y="1866340"/>
            <a:ext cx="6878520" cy="411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dirty="0" err="1">
                <a:solidFill>
                  <a:srgbClr val="203214"/>
                </a:solidFill>
                <a:latin typeface="Calibri"/>
              </a:rPr>
              <a:t>PurXcel</a:t>
            </a:r>
            <a:r>
              <a:rPr lang="en-US" sz="2400" b="0" strike="noStrike" spc="-1" dirty="0">
                <a:solidFill>
                  <a:srgbClr val="203214"/>
                </a:solidFill>
                <a:latin typeface="Calibri"/>
              </a:rPr>
              <a:t> </a:t>
            </a:r>
            <a:r>
              <a:rPr lang="en-US" sz="2400" b="1" strike="noStrike" spc="-1" dirty="0">
                <a:solidFill>
                  <a:srgbClr val="203214"/>
                </a:solidFill>
                <a:latin typeface="Calibri"/>
              </a:rPr>
              <a:t>Tri-active Technology </a:t>
            </a:r>
            <a:r>
              <a:rPr lang="en-US" sz="2400" b="0" strike="noStrike" spc="-1" dirty="0">
                <a:solidFill>
                  <a:srgbClr val="203214"/>
                </a:solidFill>
                <a:latin typeface="Calibri"/>
              </a:rPr>
              <a:t>delivers clinically effective:</a:t>
            </a:r>
            <a:endParaRPr lang="en-US" sz="2400" b="0" strike="noStrike" spc="-1" dirty="0">
              <a:latin typeface="Arial"/>
            </a:endParaRPr>
          </a:p>
          <a:p>
            <a:pPr>
              <a:lnSpc>
                <a:spcPct val="100000"/>
              </a:lnSpc>
            </a:pPr>
            <a:endParaRPr lang="en-US" sz="2400" b="0" strike="noStrike" spc="-1" dirty="0">
              <a:latin typeface="Arial"/>
            </a:endParaRPr>
          </a:p>
          <a:p>
            <a:pPr marL="343080" indent="-342720">
              <a:lnSpc>
                <a:spcPct val="100000"/>
              </a:lnSpc>
              <a:buClr>
                <a:srgbClr val="203214"/>
              </a:buClr>
              <a:buFont typeface="StarSymbol"/>
              <a:buChar char="-"/>
            </a:pPr>
            <a:r>
              <a:rPr lang="en-US" sz="2400" b="1" strike="noStrike" spc="-1" dirty="0">
                <a:solidFill>
                  <a:srgbClr val="203214"/>
                </a:solidFill>
                <a:latin typeface="Calibri"/>
              </a:rPr>
              <a:t>Bioavailable Glutathione</a:t>
            </a:r>
            <a:endParaRPr lang="en-US" sz="2400" b="0" strike="noStrike" spc="-1" dirty="0">
              <a:latin typeface="Arial"/>
            </a:endParaRPr>
          </a:p>
          <a:p>
            <a:pPr marL="343080" indent="-342720">
              <a:lnSpc>
                <a:spcPct val="100000"/>
              </a:lnSpc>
              <a:buClr>
                <a:srgbClr val="203214"/>
              </a:buClr>
              <a:buFont typeface="StarSymbol"/>
              <a:buChar char="-"/>
            </a:pPr>
            <a:r>
              <a:rPr lang="en-US" sz="2400" b="1" strike="noStrike" spc="-1" dirty="0">
                <a:solidFill>
                  <a:srgbClr val="203214"/>
                </a:solidFill>
                <a:latin typeface="Calibri"/>
              </a:rPr>
              <a:t>Superoxide Dismutase (SOD)</a:t>
            </a:r>
            <a:endParaRPr lang="en-US" sz="2400" b="0" strike="noStrike" spc="-1" dirty="0">
              <a:latin typeface="Arial"/>
            </a:endParaRPr>
          </a:p>
          <a:p>
            <a:pPr marL="343080" indent="-342720">
              <a:lnSpc>
                <a:spcPct val="100000"/>
              </a:lnSpc>
              <a:buClr>
                <a:srgbClr val="203214"/>
              </a:buClr>
              <a:buFont typeface="StarSymbol"/>
              <a:buChar char="-"/>
            </a:pPr>
            <a:r>
              <a:rPr lang="en-US" sz="2400" b="1" strike="noStrike" spc="-1" dirty="0">
                <a:solidFill>
                  <a:srgbClr val="203214"/>
                </a:solidFill>
                <a:latin typeface="Calibri"/>
              </a:rPr>
              <a:t>Aloe </a:t>
            </a:r>
            <a:r>
              <a:rPr lang="en-US" sz="2400" b="1" strike="noStrike" spc="-1" dirty="0" err="1">
                <a:solidFill>
                  <a:srgbClr val="203214"/>
                </a:solidFill>
                <a:latin typeface="Calibri"/>
              </a:rPr>
              <a:t>Acemannan</a:t>
            </a:r>
            <a:endParaRPr lang="en-US" sz="2400" b="0" strike="noStrike" spc="-1" dirty="0">
              <a:latin typeface="Arial"/>
            </a:endParaRPr>
          </a:p>
          <a:p>
            <a:pPr>
              <a:lnSpc>
                <a:spcPct val="100000"/>
              </a:lnSpc>
            </a:pPr>
            <a:endParaRPr lang="en-US" sz="2400" b="0" strike="noStrike" spc="-1" dirty="0">
              <a:latin typeface="Arial"/>
            </a:endParaRPr>
          </a:p>
          <a:p>
            <a:pPr>
              <a:lnSpc>
                <a:spcPct val="100000"/>
              </a:lnSpc>
            </a:pPr>
            <a:r>
              <a:rPr lang="en-US" sz="2400" b="0" strike="noStrike" spc="-1" dirty="0">
                <a:solidFill>
                  <a:srgbClr val="203214"/>
                </a:solidFill>
                <a:latin typeface="Calibri"/>
              </a:rPr>
              <a:t>With a proprietary blend of 15 complimentary ingredients designed to help </a:t>
            </a:r>
            <a:r>
              <a:rPr lang="en-US" sz="2400" b="1" strike="noStrike" spc="-1" dirty="0">
                <a:solidFill>
                  <a:srgbClr val="203214"/>
                </a:solidFill>
                <a:latin typeface="Calibri"/>
              </a:rPr>
              <a:t>cleanse, balance, and build </a:t>
            </a:r>
            <a:r>
              <a:rPr lang="en-US" sz="2400" b="0" strike="noStrike" spc="-1" dirty="0">
                <a:solidFill>
                  <a:srgbClr val="203214"/>
                </a:solidFill>
                <a:latin typeface="Calibri"/>
              </a:rPr>
              <a:t>the body at the </a:t>
            </a:r>
            <a:r>
              <a:rPr lang="en-US" sz="2400" b="1" strike="noStrike" spc="-1" dirty="0">
                <a:solidFill>
                  <a:srgbClr val="203214"/>
                </a:solidFill>
                <a:latin typeface="Calibri"/>
              </a:rPr>
              <a:t>cellular level</a:t>
            </a:r>
            <a:endParaRPr lang="en-US" sz="2400" b="0" strike="noStrike" spc="-1" dirty="0">
              <a:latin typeface="Arial"/>
            </a:endParaRPr>
          </a:p>
          <a:p>
            <a:pPr>
              <a:lnSpc>
                <a:spcPct val="100000"/>
              </a:lnSpc>
            </a:pPr>
            <a:endParaRPr lang="en-US" sz="2400" b="0" strike="noStrike" spc="-1" dirty="0">
              <a:latin typeface="Arial"/>
            </a:endParaRPr>
          </a:p>
        </p:txBody>
      </p:sp>
      <p:pic>
        <p:nvPicPr>
          <p:cNvPr id="6" name="Picture 5"/>
          <p:cNvPicPr/>
          <p:nvPr/>
        </p:nvPicPr>
        <p:blipFill>
          <a:blip r:embed="rId3"/>
          <a:srcRect l="24972" t="11164" r="29584" b="6018"/>
          <a:stretch/>
        </p:blipFill>
        <p:spPr>
          <a:xfrm>
            <a:off x="548640" y="1903680"/>
            <a:ext cx="2133360" cy="3887280"/>
          </a:xfrm>
          <a:prstGeom prst="rect">
            <a:avLst/>
          </a:prstGeom>
          <a:ln>
            <a:noFill/>
          </a:ln>
        </p:spPr>
      </p:pic>
    </p:spTree>
    <p:extLst>
      <p:ext uri="{BB962C8B-B14F-4D97-AF65-F5344CB8AC3E}">
        <p14:creationId xmlns:p14="http://schemas.microsoft.com/office/powerpoint/2010/main" val="43583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p:cNvPicPr/>
          <p:nvPr/>
        </p:nvPicPr>
        <p:blipFill>
          <a:blip r:embed="rId3"/>
          <a:stretch/>
        </p:blipFill>
        <p:spPr>
          <a:xfrm>
            <a:off x="6019800" y="2247900"/>
            <a:ext cx="3886200" cy="3663800"/>
          </a:xfrm>
          <a:prstGeom prst="rect">
            <a:avLst/>
          </a:prstGeom>
          <a:ln>
            <a:noFill/>
          </a:ln>
        </p:spPr>
      </p:pic>
      <p:sp>
        <p:nvSpPr>
          <p:cNvPr id="2" name="Title 1"/>
          <p:cNvSpPr>
            <a:spLocks noGrp="1"/>
          </p:cNvSpPr>
          <p:nvPr>
            <p:ph type="title"/>
          </p:nvPr>
        </p:nvSpPr>
        <p:spPr>
          <a:xfrm>
            <a:off x="217720" y="404271"/>
            <a:ext cx="60625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WHY GLUTATHIONE?</a:t>
            </a:r>
          </a:p>
        </p:txBody>
      </p:sp>
      <p:sp>
        <p:nvSpPr>
          <p:cNvPr id="4" name="CustomShape 2"/>
          <p:cNvSpPr/>
          <p:nvPr/>
        </p:nvSpPr>
        <p:spPr>
          <a:xfrm>
            <a:off x="217720" y="2035940"/>
            <a:ext cx="5906880" cy="396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203214"/>
                </a:solidFill>
                <a:latin typeface="Calibri"/>
              </a:rPr>
              <a:t>The human body contains trillions of cells</a:t>
            </a:r>
            <a:endParaRPr lang="en-US" sz="2400" b="0" strike="noStrike" spc="-1" dirty="0">
              <a:latin typeface="Arial"/>
            </a:endParaRPr>
          </a:p>
          <a:p>
            <a:pPr algn="ctr">
              <a:lnSpc>
                <a:spcPct val="100000"/>
              </a:lnSpc>
            </a:pPr>
            <a:endParaRPr lang="en-US" sz="2400" b="0" strike="noStrike" spc="-1" dirty="0">
              <a:latin typeface="Arial"/>
            </a:endParaRPr>
          </a:p>
          <a:p>
            <a:pPr algn="ctr">
              <a:lnSpc>
                <a:spcPct val="100000"/>
              </a:lnSpc>
            </a:pPr>
            <a:r>
              <a:rPr lang="en-US" sz="2400" b="0" strike="noStrike" spc="-1" dirty="0">
                <a:solidFill>
                  <a:srgbClr val="203214"/>
                </a:solidFill>
                <a:latin typeface="Calibri"/>
              </a:rPr>
              <a:t>We create 40 billion new cells daily</a:t>
            </a:r>
            <a:endParaRPr lang="en-US" sz="2400" b="0" strike="noStrike" spc="-1" dirty="0">
              <a:latin typeface="Arial"/>
            </a:endParaRPr>
          </a:p>
          <a:p>
            <a:pPr algn="ctr">
              <a:lnSpc>
                <a:spcPct val="100000"/>
              </a:lnSpc>
            </a:pPr>
            <a:endParaRPr lang="en-US" sz="2400" b="0" strike="noStrike" spc="-1" dirty="0">
              <a:latin typeface="Arial"/>
            </a:endParaRPr>
          </a:p>
          <a:p>
            <a:pPr algn="ctr">
              <a:lnSpc>
                <a:spcPct val="100000"/>
              </a:lnSpc>
            </a:pPr>
            <a:r>
              <a:rPr lang="en-US" sz="2400" b="0" strike="noStrike" spc="-1" dirty="0">
                <a:solidFill>
                  <a:srgbClr val="203214"/>
                </a:solidFill>
                <a:latin typeface="Calibri"/>
              </a:rPr>
              <a:t> Every single cell needs glutathione to survive! </a:t>
            </a:r>
            <a:endParaRPr lang="en-US" sz="2400" b="0" strike="noStrike" spc="-1" dirty="0">
              <a:latin typeface="Arial"/>
            </a:endParaRPr>
          </a:p>
          <a:p>
            <a:pPr algn="ctr">
              <a:lnSpc>
                <a:spcPct val="100000"/>
              </a:lnSpc>
            </a:pPr>
            <a:endParaRPr lang="en-US" sz="2400" b="0" strike="noStrike" spc="-1" dirty="0">
              <a:latin typeface="Arial"/>
            </a:endParaRPr>
          </a:p>
          <a:p>
            <a:pPr algn="ctr">
              <a:lnSpc>
                <a:spcPct val="100000"/>
              </a:lnSpc>
            </a:pPr>
            <a:r>
              <a:rPr lang="en-US" sz="3200" b="1" strike="noStrike" spc="-1" dirty="0">
                <a:solidFill>
                  <a:srgbClr val="203214"/>
                </a:solidFill>
                <a:latin typeface="Calibri"/>
                <a:ea typeface="ＭＳ Ｐゴシック"/>
              </a:rPr>
              <a:t>It is one of the body’s most powerful antioxidant.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pPr>
            <a:endParaRPr lang="en-US" sz="3200" b="0" strike="noStrike" spc="-1" dirty="0">
              <a:latin typeface="Arial"/>
            </a:endParaRPr>
          </a:p>
        </p:txBody>
      </p:sp>
    </p:spTree>
    <p:extLst>
      <p:ext uri="{BB962C8B-B14F-4D97-AF65-F5344CB8AC3E}">
        <p14:creationId xmlns:p14="http://schemas.microsoft.com/office/powerpoint/2010/main" val="232260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2020" y="366171"/>
            <a:ext cx="6202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GLUTATHIONE</a:t>
            </a:r>
          </a:p>
        </p:txBody>
      </p:sp>
      <p:sp>
        <p:nvSpPr>
          <p:cNvPr id="4" name="CustomShape 2"/>
          <p:cNvSpPr/>
          <p:nvPr/>
        </p:nvSpPr>
        <p:spPr>
          <a:xfrm>
            <a:off x="262020" y="1392660"/>
            <a:ext cx="8477031" cy="457236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Strengthen</a:t>
            </a:r>
            <a:r>
              <a:rPr lang="en-US" sz="2000" b="0" strike="noStrike" spc="-1" dirty="0">
                <a:solidFill>
                  <a:srgbClr val="4C4D4F"/>
                </a:solidFill>
                <a:latin typeface="Calibri"/>
              </a:rPr>
              <a:t>s the</a:t>
            </a:r>
            <a:r>
              <a:rPr lang="en-US" sz="2000" b="0" strike="noStrike" spc="103" dirty="0">
                <a:solidFill>
                  <a:srgbClr val="4C4D4F"/>
                </a:solidFill>
                <a:latin typeface="Calibri"/>
              </a:rPr>
              <a:t> </a:t>
            </a:r>
            <a:r>
              <a:rPr lang="en-US" sz="2000" b="1" strike="noStrike" spc="49" dirty="0">
                <a:solidFill>
                  <a:srgbClr val="385623"/>
                </a:solidFill>
                <a:latin typeface="Calibri"/>
              </a:rPr>
              <a:t>Immun</a:t>
            </a:r>
            <a:r>
              <a:rPr lang="en-US" sz="2000" b="1" strike="noStrike" spc="-1" dirty="0">
                <a:solidFill>
                  <a:srgbClr val="385623"/>
                </a:solidFill>
                <a:latin typeface="Calibri"/>
              </a:rPr>
              <a:t>e</a:t>
            </a:r>
            <a:r>
              <a:rPr lang="en-US" sz="2000" b="1" strike="noStrike" spc="103" dirty="0">
                <a:solidFill>
                  <a:srgbClr val="385623"/>
                </a:solidFill>
                <a:latin typeface="Calibri"/>
              </a:rPr>
              <a:t> </a:t>
            </a:r>
            <a:r>
              <a:rPr lang="en-US" sz="2000" b="1" strike="noStrike" spc="49" dirty="0">
                <a:solidFill>
                  <a:srgbClr val="385623"/>
                </a:solidFill>
                <a:latin typeface="Calibri"/>
              </a:rPr>
              <a:t>System</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Improve</a:t>
            </a:r>
            <a:r>
              <a:rPr lang="en-US" sz="2000" b="0" strike="noStrike" spc="-1" dirty="0">
                <a:solidFill>
                  <a:srgbClr val="4C4D4F"/>
                </a:solidFill>
                <a:latin typeface="Calibri"/>
              </a:rPr>
              <a:t>s</a:t>
            </a:r>
            <a:r>
              <a:rPr lang="en-US" sz="2000" b="0" strike="noStrike" spc="103" dirty="0">
                <a:solidFill>
                  <a:srgbClr val="4C4D4F"/>
                </a:solidFill>
                <a:latin typeface="Calibri"/>
              </a:rPr>
              <a:t> </a:t>
            </a:r>
            <a:r>
              <a:rPr lang="en-US" sz="2000" b="1" strike="noStrike" spc="49" dirty="0">
                <a:solidFill>
                  <a:srgbClr val="385623"/>
                </a:solidFill>
                <a:latin typeface="Calibri"/>
              </a:rPr>
              <a:t>Menta</a:t>
            </a:r>
            <a:r>
              <a:rPr lang="en-US" sz="2000" b="1" strike="noStrike" spc="-1" dirty="0">
                <a:solidFill>
                  <a:srgbClr val="385623"/>
                </a:solidFill>
                <a:latin typeface="Calibri"/>
              </a:rPr>
              <a:t>l</a:t>
            </a:r>
            <a:r>
              <a:rPr lang="en-US" sz="2000" b="1" strike="noStrike" spc="103" dirty="0">
                <a:solidFill>
                  <a:srgbClr val="385623"/>
                </a:solidFill>
                <a:latin typeface="Calibri"/>
              </a:rPr>
              <a:t> </a:t>
            </a:r>
            <a:r>
              <a:rPr lang="en-US" sz="2000" b="1" strike="noStrike" spc="49" dirty="0">
                <a:solidFill>
                  <a:srgbClr val="385623"/>
                </a:solidFill>
                <a:latin typeface="Calibri"/>
              </a:rPr>
              <a:t>Focu</a:t>
            </a:r>
            <a:r>
              <a:rPr lang="en-US" sz="2000" b="1" strike="noStrike" spc="-1" dirty="0">
                <a:solidFill>
                  <a:srgbClr val="385623"/>
                </a:solidFill>
                <a:latin typeface="Calibri"/>
              </a:rPr>
              <a:t>s, Acuity</a:t>
            </a:r>
            <a:r>
              <a:rPr lang="en-US" sz="2000" b="1" strike="noStrike" spc="103" dirty="0">
                <a:solidFill>
                  <a:srgbClr val="385623"/>
                </a:solidFill>
                <a:latin typeface="Calibri"/>
              </a:rPr>
              <a:t> </a:t>
            </a:r>
            <a:r>
              <a:rPr lang="en-US" sz="2000" b="0" strike="noStrike" spc="-1" dirty="0">
                <a:solidFill>
                  <a:srgbClr val="4C4D4F"/>
                </a:solidFill>
                <a:latin typeface="Calibri"/>
              </a:rPr>
              <a:t>&amp;</a:t>
            </a:r>
            <a:r>
              <a:rPr lang="en-US" sz="2000" b="0" strike="noStrike" spc="103" dirty="0">
                <a:solidFill>
                  <a:srgbClr val="4C4D4F"/>
                </a:solidFill>
                <a:latin typeface="Calibri"/>
              </a:rPr>
              <a:t> </a:t>
            </a:r>
            <a:r>
              <a:rPr lang="en-US" sz="2000" b="1" strike="noStrike" spc="49" dirty="0">
                <a:solidFill>
                  <a:srgbClr val="385623"/>
                </a:solidFill>
                <a:latin typeface="Calibri"/>
              </a:rPr>
              <a:t>clarity</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Reduce</a:t>
            </a:r>
            <a:r>
              <a:rPr lang="en-US" sz="2000" b="0" strike="noStrike" spc="-1" dirty="0">
                <a:solidFill>
                  <a:srgbClr val="4C4D4F"/>
                </a:solidFill>
                <a:latin typeface="Calibri"/>
              </a:rPr>
              <a:t>s</a:t>
            </a:r>
            <a:r>
              <a:rPr lang="en-US" sz="2000" b="0" strike="noStrike" spc="103" dirty="0">
                <a:solidFill>
                  <a:srgbClr val="4C4D4F"/>
                </a:solidFill>
                <a:latin typeface="Calibri"/>
              </a:rPr>
              <a:t> </a:t>
            </a:r>
            <a:r>
              <a:rPr lang="en-US" sz="2000" b="0" strike="noStrike" spc="49" dirty="0">
                <a:solidFill>
                  <a:srgbClr val="4C4D4F"/>
                </a:solidFill>
                <a:latin typeface="Calibri"/>
              </a:rPr>
              <a:t>th</a:t>
            </a:r>
            <a:r>
              <a:rPr lang="en-US" sz="2000" b="0" strike="noStrike" spc="-1" dirty="0">
                <a:solidFill>
                  <a:srgbClr val="4C4D4F"/>
                </a:solidFill>
                <a:latin typeface="Calibri"/>
              </a:rPr>
              <a:t>e</a:t>
            </a:r>
            <a:r>
              <a:rPr lang="en-US" sz="2000" b="0" strike="noStrike" spc="103" dirty="0">
                <a:solidFill>
                  <a:srgbClr val="4C4D4F"/>
                </a:solidFill>
                <a:latin typeface="Calibri"/>
              </a:rPr>
              <a:t> harmful </a:t>
            </a:r>
            <a:r>
              <a:rPr lang="en-US" sz="2000" b="1" strike="noStrike" spc="49" dirty="0">
                <a:solidFill>
                  <a:srgbClr val="385623"/>
                </a:solidFill>
                <a:latin typeface="Calibri"/>
              </a:rPr>
              <a:t>e</a:t>
            </a:r>
            <a:r>
              <a:rPr lang="en-US" sz="2000" b="1" strike="noStrike" spc="24" dirty="0">
                <a:solidFill>
                  <a:srgbClr val="385623"/>
                </a:solidFill>
                <a:latin typeface="Calibri"/>
              </a:rPr>
              <a:t>f</a:t>
            </a:r>
            <a:r>
              <a:rPr lang="en-US" sz="2000" b="1" strike="noStrike" spc="49" dirty="0">
                <a:solidFill>
                  <a:srgbClr val="385623"/>
                </a:solidFill>
                <a:latin typeface="Calibri"/>
              </a:rPr>
              <a:t>fect</a:t>
            </a:r>
            <a:r>
              <a:rPr lang="en-US" sz="2000" b="1" strike="noStrike" spc="-1" dirty="0">
                <a:solidFill>
                  <a:srgbClr val="385623"/>
                </a:solidFill>
                <a:latin typeface="Calibri"/>
              </a:rPr>
              <a:t>s</a:t>
            </a:r>
            <a:r>
              <a:rPr lang="en-US" sz="2000" b="1" strike="noStrike" spc="103" dirty="0">
                <a:solidFill>
                  <a:srgbClr val="385623"/>
                </a:solidFill>
                <a:latin typeface="Calibri"/>
              </a:rPr>
              <a:t> </a:t>
            </a:r>
            <a:r>
              <a:rPr lang="en-US" sz="2000" b="1" strike="noStrike" spc="49" dirty="0">
                <a:solidFill>
                  <a:srgbClr val="385623"/>
                </a:solidFill>
                <a:latin typeface="Calibri"/>
              </a:rPr>
              <a:t>o</a:t>
            </a:r>
            <a:r>
              <a:rPr lang="en-US" sz="2000" b="1" strike="noStrike" spc="-1" dirty="0">
                <a:solidFill>
                  <a:srgbClr val="385623"/>
                </a:solidFill>
                <a:latin typeface="Calibri"/>
              </a:rPr>
              <a:t>f</a:t>
            </a:r>
            <a:r>
              <a:rPr lang="en-US" sz="2000" b="1" strike="noStrike" spc="103" dirty="0">
                <a:solidFill>
                  <a:srgbClr val="385623"/>
                </a:solidFill>
                <a:latin typeface="Calibri"/>
              </a:rPr>
              <a:t> </a:t>
            </a:r>
            <a:r>
              <a:rPr lang="en-US" sz="2000" b="1" strike="noStrike" spc="49" dirty="0">
                <a:solidFill>
                  <a:srgbClr val="385623"/>
                </a:solidFill>
                <a:latin typeface="Calibri"/>
              </a:rPr>
              <a:t>st</a:t>
            </a:r>
            <a:r>
              <a:rPr lang="en-US" sz="2000" b="1" strike="noStrike" spc="24" dirty="0">
                <a:solidFill>
                  <a:srgbClr val="385623"/>
                </a:solidFill>
                <a:latin typeface="Calibri"/>
              </a:rPr>
              <a:t>r</a:t>
            </a:r>
            <a:r>
              <a:rPr lang="en-US" sz="2000" b="1" strike="noStrike" spc="49" dirty="0">
                <a:solidFill>
                  <a:srgbClr val="385623"/>
                </a:solidFill>
                <a:latin typeface="Calibri"/>
              </a:rPr>
              <a:t>ess</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Optimize</a:t>
            </a:r>
            <a:r>
              <a:rPr lang="en-US" sz="2000" b="0" strike="noStrike" spc="103" dirty="0">
                <a:solidFill>
                  <a:srgbClr val="4C4D4F"/>
                </a:solidFill>
                <a:latin typeface="Calibri"/>
              </a:rPr>
              <a:t> the body’s </a:t>
            </a:r>
            <a:r>
              <a:rPr lang="en-US" sz="2000" b="1" strike="noStrike" spc="49" dirty="0">
                <a:solidFill>
                  <a:srgbClr val="385623"/>
                </a:solidFill>
                <a:latin typeface="Calibri"/>
              </a:rPr>
              <a:t>Energ</a:t>
            </a:r>
            <a:r>
              <a:rPr lang="en-US" sz="2000" b="1" strike="noStrike" spc="-1" dirty="0">
                <a:solidFill>
                  <a:srgbClr val="385623"/>
                </a:solidFill>
                <a:latin typeface="Calibri"/>
              </a:rPr>
              <a:t>y</a:t>
            </a:r>
            <a:r>
              <a:rPr lang="en-US" sz="2000" b="1" strike="noStrike" spc="103" dirty="0">
                <a:solidFill>
                  <a:srgbClr val="385623"/>
                </a:solidFill>
                <a:latin typeface="Calibri"/>
              </a:rPr>
              <a:t> </a:t>
            </a:r>
            <a:r>
              <a:rPr lang="en-US" sz="2000" b="1" strike="noStrike" spc="49" dirty="0">
                <a:solidFill>
                  <a:srgbClr val="385623"/>
                </a:solidFill>
                <a:latin typeface="Calibri"/>
              </a:rPr>
              <a:t>Level</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Detoxifie</a:t>
            </a:r>
            <a:r>
              <a:rPr lang="en-US" sz="2000" b="0" strike="noStrike" spc="-1" dirty="0">
                <a:solidFill>
                  <a:srgbClr val="4C4D4F"/>
                </a:solidFill>
                <a:latin typeface="Calibri"/>
              </a:rPr>
              <a:t>s</a:t>
            </a:r>
            <a:r>
              <a:rPr lang="en-US" sz="2000" b="0" strike="noStrike" spc="103" dirty="0">
                <a:solidFill>
                  <a:srgbClr val="4C4D4F"/>
                </a:solidFill>
                <a:latin typeface="Calibri"/>
              </a:rPr>
              <a:t> the body organs and cells </a:t>
            </a:r>
            <a:endParaRPr lang="en-US" sz="2000" b="0" strike="noStrike" spc="-1" dirty="0">
              <a:latin typeface="Arial"/>
            </a:endParaRPr>
          </a:p>
          <a:p>
            <a:pPr marL="10440">
              <a:lnSpc>
                <a:spcPct val="150000"/>
              </a:lnSpc>
            </a:pPr>
            <a:r>
              <a:rPr lang="en-US" sz="2000" b="0" strike="noStrike" spc="103" dirty="0">
                <a:solidFill>
                  <a:srgbClr val="4C4D4F"/>
                </a:solidFill>
                <a:latin typeface="Calibri"/>
              </a:rPr>
              <a:t>   of </a:t>
            </a:r>
            <a:r>
              <a:rPr lang="en-US" sz="2000" b="0" strike="noStrike" spc="49" dirty="0">
                <a:solidFill>
                  <a:srgbClr val="4C4D4F"/>
                </a:solidFill>
                <a:latin typeface="Calibri"/>
              </a:rPr>
              <a:t>toxin</a:t>
            </a:r>
            <a:r>
              <a:rPr lang="en-US" sz="2000" b="0" strike="noStrike" spc="-1" dirty="0">
                <a:solidFill>
                  <a:srgbClr val="4C4D4F"/>
                </a:solidFill>
                <a:latin typeface="Calibri"/>
              </a:rPr>
              <a:t>s</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 Supports better</a:t>
            </a:r>
            <a:r>
              <a:rPr lang="en-US" sz="2000" b="0" strike="noStrike" spc="103" dirty="0">
                <a:solidFill>
                  <a:srgbClr val="4C4D4F"/>
                </a:solidFill>
                <a:latin typeface="Calibri"/>
              </a:rPr>
              <a:t> </a:t>
            </a:r>
            <a:r>
              <a:rPr lang="en-US" sz="2000" b="1" strike="noStrike" spc="103" dirty="0">
                <a:solidFill>
                  <a:srgbClr val="385623"/>
                </a:solidFill>
                <a:latin typeface="Calibri"/>
              </a:rPr>
              <a:t>Rest</a:t>
            </a:r>
            <a:r>
              <a:rPr lang="en-US" sz="2000" b="0" strike="noStrike" spc="103" dirty="0">
                <a:solidFill>
                  <a:srgbClr val="4C4D4F"/>
                </a:solidFill>
                <a:latin typeface="Calibri"/>
              </a:rPr>
              <a:t> and </a:t>
            </a:r>
            <a:r>
              <a:rPr lang="en-US" sz="2000" b="1" strike="noStrike" spc="49" dirty="0">
                <a:solidFill>
                  <a:srgbClr val="385623"/>
                </a:solidFill>
                <a:latin typeface="Calibri"/>
              </a:rPr>
              <a:t>sleep</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Makes one look </a:t>
            </a:r>
            <a:r>
              <a:rPr lang="en-US" sz="2000" b="1" strike="noStrike" spc="49" dirty="0">
                <a:solidFill>
                  <a:srgbClr val="385623"/>
                </a:solidFill>
                <a:latin typeface="Calibri"/>
              </a:rPr>
              <a:t>Younger</a:t>
            </a:r>
            <a:r>
              <a:rPr lang="en-US" sz="2000" b="0" strike="noStrike" spc="103" dirty="0">
                <a:solidFill>
                  <a:srgbClr val="4C4D4F"/>
                </a:solidFill>
                <a:latin typeface="Calibri"/>
              </a:rPr>
              <a:t> and </a:t>
            </a:r>
            <a:r>
              <a:rPr lang="en-US" sz="2000" b="1" strike="noStrike" spc="49" dirty="0">
                <a:solidFill>
                  <a:srgbClr val="385623"/>
                </a:solidFill>
                <a:latin typeface="Calibri"/>
              </a:rPr>
              <a:t>skin healthier</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Enhance</a:t>
            </a:r>
            <a:r>
              <a:rPr lang="en-US" sz="2000" b="0" strike="noStrike" spc="-1" dirty="0">
                <a:solidFill>
                  <a:srgbClr val="4C4D4F"/>
                </a:solidFill>
                <a:latin typeface="Calibri"/>
              </a:rPr>
              <a:t>s</a:t>
            </a:r>
            <a:r>
              <a:rPr lang="en-US" sz="2000" b="0" strike="noStrike" spc="103" dirty="0">
                <a:solidFill>
                  <a:srgbClr val="4C4D4F"/>
                </a:solidFill>
                <a:latin typeface="Calibri"/>
              </a:rPr>
              <a:t> </a:t>
            </a:r>
            <a:r>
              <a:rPr lang="en-US" sz="2000" b="1" strike="noStrike" spc="49" dirty="0">
                <a:solidFill>
                  <a:srgbClr val="385623"/>
                </a:solidFill>
                <a:latin typeface="Calibri"/>
              </a:rPr>
              <a:t>Athleti</a:t>
            </a:r>
            <a:r>
              <a:rPr lang="en-US" sz="2000" b="1" strike="noStrike" spc="-1" dirty="0">
                <a:solidFill>
                  <a:srgbClr val="385623"/>
                </a:solidFill>
                <a:latin typeface="Calibri"/>
              </a:rPr>
              <a:t>c</a:t>
            </a:r>
            <a:r>
              <a:rPr lang="en-US" sz="2000" b="1" strike="noStrike" spc="103" dirty="0">
                <a:solidFill>
                  <a:srgbClr val="385623"/>
                </a:solidFill>
                <a:latin typeface="Calibri"/>
              </a:rPr>
              <a:t> Ability</a:t>
            </a:r>
            <a:r>
              <a:rPr lang="en-US" sz="2000" b="0" strike="noStrike" spc="103" dirty="0">
                <a:solidFill>
                  <a:srgbClr val="385623"/>
                </a:solidFill>
                <a:latin typeface="Calibri"/>
              </a:rPr>
              <a:t> </a:t>
            </a:r>
            <a:r>
              <a:rPr lang="en-US" sz="2000" b="0" strike="noStrike" spc="103" dirty="0">
                <a:solidFill>
                  <a:srgbClr val="4C4D4F"/>
                </a:solidFill>
                <a:latin typeface="Calibri"/>
              </a:rPr>
              <a:t>and </a:t>
            </a:r>
            <a:r>
              <a:rPr lang="en-US" sz="2000" b="1" strike="noStrike" spc="49" dirty="0">
                <a:solidFill>
                  <a:srgbClr val="385623"/>
                </a:solidFill>
                <a:latin typeface="Calibri"/>
              </a:rPr>
              <a:t>Performance</a:t>
            </a:r>
            <a:endParaRPr lang="en-US" sz="2000" b="0" strike="noStrike" spc="-1" dirty="0">
              <a:latin typeface="Arial"/>
            </a:endParaRPr>
          </a:p>
          <a:p>
            <a:pPr marL="160560" indent="-149760">
              <a:lnSpc>
                <a:spcPct val="150000"/>
              </a:lnSpc>
              <a:buClr>
                <a:srgbClr val="0089AC"/>
              </a:buClr>
              <a:buSzPct val="89000"/>
              <a:buFont typeface="HelveticaNeueLTStd-Bd"/>
              <a:buChar char="•"/>
            </a:pPr>
            <a:r>
              <a:rPr lang="en-US" sz="2000" b="0" strike="noStrike" spc="49" dirty="0">
                <a:solidFill>
                  <a:srgbClr val="4C4D4F"/>
                </a:solidFill>
                <a:latin typeface="Calibri"/>
              </a:rPr>
              <a:t>Enhanced</a:t>
            </a:r>
            <a:r>
              <a:rPr lang="en-US" sz="2000" b="0" strike="noStrike" spc="103" dirty="0">
                <a:solidFill>
                  <a:srgbClr val="4C4D4F"/>
                </a:solidFill>
                <a:latin typeface="Calibri"/>
              </a:rPr>
              <a:t> </a:t>
            </a:r>
            <a:r>
              <a:rPr lang="en-US" sz="2000" b="1" strike="noStrike" spc="49" dirty="0">
                <a:solidFill>
                  <a:srgbClr val="385623"/>
                </a:solidFill>
                <a:latin typeface="Calibri"/>
              </a:rPr>
              <a:t>Sexual Health</a:t>
            </a:r>
            <a:r>
              <a:rPr lang="en-US" sz="2000" b="0" strike="noStrike" spc="49" dirty="0">
                <a:solidFill>
                  <a:srgbClr val="385623"/>
                </a:solidFill>
                <a:latin typeface="Calibri"/>
              </a:rPr>
              <a:t> and </a:t>
            </a:r>
            <a:r>
              <a:rPr lang="en-US" sz="2000" b="1" strike="noStrike" spc="49" dirty="0">
                <a:solidFill>
                  <a:srgbClr val="213315"/>
                </a:solidFill>
                <a:latin typeface="Calibri"/>
              </a:rPr>
              <a:t>Libido</a:t>
            </a:r>
            <a:r>
              <a:rPr lang="en-US" sz="2000" b="0" strike="noStrike" spc="49" dirty="0">
                <a:solidFill>
                  <a:srgbClr val="385623"/>
                </a:solidFill>
                <a:latin typeface="Calibri"/>
              </a:rPr>
              <a:t>  </a:t>
            </a:r>
            <a:endParaRPr lang="en-US" sz="2000" b="0" strike="noStrike" spc="-1" dirty="0">
              <a:latin typeface="Arial"/>
            </a:endParaRPr>
          </a:p>
        </p:txBody>
      </p:sp>
      <p:pic>
        <p:nvPicPr>
          <p:cNvPr id="5" name="Picture 13"/>
          <p:cNvPicPr/>
          <p:nvPr/>
        </p:nvPicPr>
        <p:blipFill>
          <a:blip r:embed="rId3"/>
          <a:stretch/>
        </p:blipFill>
        <p:spPr>
          <a:xfrm>
            <a:off x="5126554" y="2063880"/>
            <a:ext cx="4753320" cy="2946240"/>
          </a:xfrm>
          <a:prstGeom prst="rect">
            <a:avLst/>
          </a:prstGeom>
          <a:ln>
            <a:noFill/>
          </a:ln>
        </p:spPr>
      </p:pic>
    </p:spTree>
    <p:extLst>
      <p:ext uri="{BB962C8B-B14F-4D97-AF65-F5344CB8AC3E}">
        <p14:creationId xmlns:p14="http://schemas.microsoft.com/office/powerpoint/2010/main" val="3505499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620" y="478720"/>
            <a:ext cx="8945480" cy="360099"/>
          </a:xfrm>
        </p:spPr>
        <p:txBody>
          <a:bodyPr/>
          <a:lstStyle/>
          <a:p>
            <a:r>
              <a:rPr lang="en-US" sz="2600" b="1" dirty="0">
                <a:solidFill>
                  <a:schemeClr val="bg1"/>
                </a:solidFill>
                <a:latin typeface="Calibri Light" panose="020F0302020204030204" pitchFamily="34" charset="0"/>
                <a:cs typeface="Calibri Light" panose="020F0302020204030204" pitchFamily="34" charset="0"/>
              </a:rPr>
              <a:t>PROBLEM/DEPLETION OF CELLULAR GLUTATHIONE</a:t>
            </a:r>
          </a:p>
        </p:txBody>
      </p:sp>
      <p:sp>
        <p:nvSpPr>
          <p:cNvPr id="4" name="CustomShape 1"/>
          <p:cNvSpPr/>
          <p:nvPr/>
        </p:nvSpPr>
        <p:spPr>
          <a:xfrm>
            <a:off x="1199520" y="1311840"/>
            <a:ext cx="7468200" cy="2306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203214"/>
                </a:solidFill>
                <a:latin typeface="Calibri"/>
              </a:rPr>
              <a:t>As we get older, the food we eat, the air we breath and so many things create </a:t>
            </a:r>
            <a:r>
              <a:rPr lang="en-US" sz="2400" b="1" strike="noStrike" spc="-1" dirty="0">
                <a:solidFill>
                  <a:srgbClr val="F87102"/>
                </a:solidFill>
                <a:latin typeface="Calibri"/>
              </a:rPr>
              <a:t>FREE RADICALS</a:t>
            </a:r>
            <a:r>
              <a:rPr lang="en-US" sz="2400" b="0" strike="noStrike" spc="-1" dirty="0">
                <a:solidFill>
                  <a:srgbClr val="F87102"/>
                </a:solidFill>
                <a:latin typeface="Calibri"/>
              </a:rPr>
              <a:t> </a:t>
            </a:r>
            <a:r>
              <a:rPr lang="en-US" sz="2400" b="0" strike="noStrike" spc="-1" dirty="0">
                <a:solidFill>
                  <a:srgbClr val="203214"/>
                </a:solidFill>
                <a:latin typeface="Calibri"/>
              </a:rPr>
              <a:t>that damage and degrade our cells</a:t>
            </a:r>
            <a:endParaRPr lang="en-US" sz="2400" b="0" strike="noStrike" spc="-1" dirty="0">
              <a:latin typeface="Arial"/>
            </a:endParaRPr>
          </a:p>
          <a:p>
            <a:pPr algn="ctr">
              <a:lnSpc>
                <a:spcPct val="100000"/>
              </a:lnSpc>
            </a:pPr>
            <a:endParaRPr lang="en-US" sz="2400" b="0" strike="noStrike" spc="-1" dirty="0">
              <a:latin typeface="Arial"/>
            </a:endParaRPr>
          </a:p>
          <a:p>
            <a:pPr algn="ctr">
              <a:lnSpc>
                <a:spcPct val="100000"/>
              </a:lnSpc>
            </a:pPr>
            <a:r>
              <a:rPr lang="en-US" sz="2400" b="0" strike="noStrike" spc="-1" dirty="0">
                <a:solidFill>
                  <a:srgbClr val="203214"/>
                </a:solidFill>
                <a:latin typeface="Calibri"/>
              </a:rPr>
              <a:t>It happens through a process called </a:t>
            </a:r>
            <a:r>
              <a:rPr lang="en-US" sz="2400" b="1" strike="noStrike" spc="-1" dirty="0">
                <a:solidFill>
                  <a:srgbClr val="F87102"/>
                </a:solidFill>
                <a:latin typeface="Calibri"/>
              </a:rPr>
              <a:t>oxidative stress</a:t>
            </a:r>
            <a:endParaRPr lang="en-US" sz="2400" b="0" strike="noStrike" spc="-1" dirty="0">
              <a:solidFill>
                <a:srgbClr val="F87102"/>
              </a:solidFill>
              <a:latin typeface="Arial"/>
            </a:endParaRPr>
          </a:p>
          <a:p>
            <a:pPr>
              <a:lnSpc>
                <a:spcPct val="100000"/>
              </a:lnSpc>
            </a:pPr>
            <a:endParaRPr lang="en-US" sz="2400" b="0" strike="noStrike" spc="-1" dirty="0">
              <a:latin typeface="Arial"/>
            </a:endParaRPr>
          </a:p>
        </p:txBody>
      </p:sp>
      <p:pic>
        <p:nvPicPr>
          <p:cNvPr id="5" name="Picture 9"/>
          <p:cNvPicPr/>
          <p:nvPr/>
        </p:nvPicPr>
        <p:blipFill>
          <a:blip r:embed="rId3"/>
          <a:srcRect t="8269" b="15405"/>
          <a:stretch/>
        </p:blipFill>
        <p:spPr>
          <a:xfrm>
            <a:off x="2901600" y="3477240"/>
            <a:ext cx="4361040" cy="2603160"/>
          </a:xfrm>
          <a:prstGeom prst="rect">
            <a:avLst/>
          </a:prstGeom>
          <a:ln>
            <a:noFill/>
          </a:ln>
        </p:spPr>
      </p:pic>
    </p:spTree>
    <p:extLst>
      <p:ext uri="{BB962C8B-B14F-4D97-AF65-F5344CB8AC3E}">
        <p14:creationId xmlns:p14="http://schemas.microsoft.com/office/powerpoint/2010/main" val="192732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920" y="473520"/>
            <a:ext cx="8767680" cy="332399"/>
          </a:xfrm>
        </p:spPr>
        <p:txBody>
          <a:bodyPr/>
          <a:lstStyle/>
          <a:p>
            <a:r>
              <a:rPr lang="en-US" sz="2400" b="1" dirty="0">
                <a:solidFill>
                  <a:schemeClr val="bg1"/>
                </a:solidFill>
                <a:latin typeface="Calibri Light" panose="020F0302020204030204" pitchFamily="34" charset="0"/>
                <a:cs typeface="Calibri Light" panose="020F0302020204030204" pitchFamily="34" charset="0"/>
              </a:rPr>
              <a:t>BUILDING THE NEXT BILLION DOLLAR BRAND TOGETHER</a:t>
            </a:r>
          </a:p>
        </p:txBody>
      </p:sp>
      <p:pic>
        <p:nvPicPr>
          <p:cNvPr id="4" name="Picture 3">
            <a:extLst>
              <a:ext uri="{FF2B5EF4-FFF2-40B4-BE49-F238E27FC236}">
                <a16:creationId xmlns:a16="http://schemas.microsoft.com/office/drawing/2014/main" id="{E0B40F98-4577-4AB9-A85E-891873460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22" y="1048975"/>
            <a:ext cx="6941676" cy="5297927"/>
          </a:xfrm>
          <a:prstGeom prst="rect">
            <a:avLst/>
          </a:prstGeom>
        </p:spPr>
      </p:pic>
    </p:spTree>
    <p:extLst>
      <p:ext uri="{BB962C8B-B14F-4D97-AF65-F5344CB8AC3E}">
        <p14:creationId xmlns:p14="http://schemas.microsoft.com/office/powerpoint/2010/main" val="265085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20" y="459703"/>
            <a:ext cx="6951580" cy="387798"/>
          </a:xfrm>
        </p:spPr>
        <p:txBody>
          <a:bodyPr/>
          <a:lstStyle/>
          <a:p>
            <a:r>
              <a:rPr lang="en-US" sz="2800" b="1" dirty="0">
                <a:solidFill>
                  <a:schemeClr val="bg1"/>
                </a:solidFill>
                <a:latin typeface="Calibri Light" panose="020F0302020204030204" pitchFamily="34" charset="0"/>
                <a:cs typeface="Calibri Light" panose="020F0302020204030204" pitchFamily="34" charset="0"/>
              </a:rPr>
              <a:t>DISEASES ASSOCIATED WITH LOW GLUTATHIONE</a:t>
            </a:r>
          </a:p>
        </p:txBody>
      </p:sp>
      <p:pic>
        <p:nvPicPr>
          <p:cNvPr id="4" name="Picture 2"/>
          <p:cNvPicPr/>
          <p:nvPr/>
        </p:nvPicPr>
        <p:blipFill>
          <a:blip r:embed="rId3"/>
          <a:stretch/>
        </p:blipFill>
        <p:spPr>
          <a:xfrm>
            <a:off x="389020" y="1143000"/>
            <a:ext cx="8851300" cy="5275820"/>
          </a:xfrm>
          <a:prstGeom prst="rect">
            <a:avLst/>
          </a:prstGeom>
          <a:ln>
            <a:noFill/>
          </a:ln>
        </p:spPr>
      </p:pic>
    </p:spTree>
    <p:extLst>
      <p:ext uri="{BB962C8B-B14F-4D97-AF65-F5344CB8AC3E}">
        <p14:creationId xmlns:p14="http://schemas.microsoft.com/office/powerpoint/2010/main" val="3395930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6"/>
          <p:cNvPicPr/>
          <p:nvPr/>
        </p:nvPicPr>
        <p:blipFill>
          <a:blip r:embed="rId3"/>
          <a:srcRect l="9647" t="24069" r="8088" b="29809"/>
          <a:stretch/>
        </p:blipFill>
        <p:spPr>
          <a:xfrm>
            <a:off x="168940" y="1041400"/>
            <a:ext cx="9283320" cy="5265060"/>
          </a:xfrm>
          <a:prstGeom prst="rect">
            <a:avLst/>
          </a:prstGeom>
          <a:ln>
            <a:noFill/>
          </a:ln>
        </p:spPr>
      </p:pic>
      <p:sp>
        <p:nvSpPr>
          <p:cNvPr id="2" name="Title 1"/>
          <p:cNvSpPr>
            <a:spLocks noGrp="1"/>
          </p:cNvSpPr>
          <p:nvPr>
            <p:ph type="title"/>
          </p:nvPr>
        </p:nvSpPr>
        <p:spPr>
          <a:xfrm>
            <a:off x="325520" y="426101"/>
            <a:ext cx="58974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BEYOND GLUTATHIONE</a:t>
            </a:r>
          </a:p>
        </p:txBody>
      </p:sp>
    </p:spTree>
    <p:extLst>
      <p:ext uri="{BB962C8B-B14F-4D97-AF65-F5344CB8AC3E}">
        <p14:creationId xmlns:p14="http://schemas.microsoft.com/office/powerpoint/2010/main" val="3936062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26101"/>
            <a:ext cx="58974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SUPEROXIDE DISMUTASE (SOD)</a:t>
            </a:r>
          </a:p>
        </p:txBody>
      </p:sp>
      <p:sp>
        <p:nvSpPr>
          <p:cNvPr id="6" name="CustomShape 1"/>
          <p:cNvSpPr/>
          <p:nvPr/>
        </p:nvSpPr>
        <p:spPr>
          <a:xfrm>
            <a:off x="907420" y="1627640"/>
            <a:ext cx="7468200" cy="374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endParaRPr lang="en-US" sz="1800" b="0" strike="noStrike" spc="-1" dirty="0">
              <a:latin typeface="Arial"/>
            </a:endParaRPr>
          </a:p>
          <a:p>
            <a:pPr algn="ctr">
              <a:lnSpc>
                <a:spcPct val="100000"/>
              </a:lnSpc>
            </a:pPr>
            <a:r>
              <a:rPr lang="en-US" sz="2400" b="1" strike="noStrike" spc="-1" dirty="0">
                <a:solidFill>
                  <a:srgbClr val="385623"/>
                </a:solidFill>
                <a:latin typeface="Arial"/>
              </a:rPr>
              <a:t>Superoxide dismutase (SOD) is a primary antioxidant enzymes.</a:t>
            </a:r>
            <a:endParaRPr lang="en-US" sz="2400" b="0" strike="noStrike" spc="-1" dirty="0">
              <a:latin typeface="Arial"/>
            </a:endParaRPr>
          </a:p>
          <a:p>
            <a:pPr algn="ctr">
              <a:lnSpc>
                <a:spcPct val="100000"/>
              </a:lnSpc>
            </a:pPr>
            <a:endParaRPr lang="en-US" sz="2400" b="0" strike="noStrike" spc="-1" dirty="0">
              <a:latin typeface="Arial"/>
            </a:endParaRPr>
          </a:p>
          <a:p>
            <a:pPr>
              <a:lnSpc>
                <a:spcPct val="100000"/>
              </a:lnSpc>
            </a:pPr>
            <a:r>
              <a:rPr lang="en-US" sz="2400" b="0" strike="noStrike" spc="-1" dirty="0">
                <a:solidFill>
                  <a:srgbClr val="000000"/>
                </a:solidFill>
                <a:latin typeface="Calibri"/>
              </a:rPr>
              <a:t>It is a very important antioxidant defense against oxidative stress in the body. </a:t>
            </a:r>
            <a:endParaRPr lang="en-US" sz="2400" b="0" strike="noStrike" spc="-1" dirty="0">
              <a:latin typeface="Arial"/>
            </a:endParaRPr>
          </a:p>
          <a:p>
            <a:pPr>
              <a:lnSpc>
                <a:spcPct val="100000"/>
              </a:lnSpc>
            </a:pPr>
            <a:endParaRPr lang="en-US" sz="2400" b="0" strike="noStrike" spc="-1" dirty="0">
              <a:latin typeface="Arial"/>
            </a:endParaRPr>
          </a:p>
          <a:p>
            <a:pPr>
              <a:lnSpc>
                <a:spcPct val="100000"/>
              </a:lnSpc>
            </a:pPr>
            <a:r>
              <a:rPr lang="en-US" sz="2400" b="0" strike="noStrike" spc="-1" dirty="0">
                <a:solidFill>
                  <a:srgbClr val="000000"/>
                </a:solidFill>
                <a:latin typeface="Calibri"/>
              </a:rPr>
              <a:t>Within our cells, the </a:t>
            </a:r>
            <a:r>
              <a:rPr lang="en-US" sz="2400" b="0" i="1" strike="noStrike" spc="-1" dirty="0">
                <a:solidFill>
                  <a:srgbClr val="000000"/>
                </a:solidFill>
                <a:latin typeface="Calibri"/>
              </a:rPr>
              <a:t>superoxide </a:t>
            </a:r>
            <a:r>
              <a:rPr lang="en-US" sz="2400" b="0" i="1" strike="noStrike" spc="-1" dirty="0" err="1">
                <a:solidFill>
                  <a:srgbClr val="000000"/>
                </a:solidFill>
                <a:latin typeface="Calibri"/>
              </a:rPr>
              <a:t>dismutases</a:t>
            </a:r>
            <a:r>
              <a:rPr lang="en-US" sz="2400" b="0" strike="noStrike" spc="-1" dirty="0">
                <a:solidFill>
                  <a:srgbClr val="000000"/>
                </a:solidFill>
                <a:latin typeface="Calibri"/>
              </a:rPr>
              <a:t> (SODs) constitute the first line of defense against Reactive Oxygen Species (ROS) and Free Radicals.</a:t>
            </a:r>
            <a:endParaRPr lang="en-US" sz="2400" b="0" strike="noStrike" spc="-1" dirty="0">
              <a:latin typeface="Arial"/>
            </a:endParaRPr>
          </a:p>
        </p:txBody>
      </p:sp>
    </p:spTree>
    <p:extLst>
      <p:ext uri="{BB962C8B-B14F-4D97-AF65-F5344CB8AC3E}">
        <p14:creationId xmlns:p14="http://schemas.microsoft.com/office/powerpoint/2010/main" val="271209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p:cNvPicPr/>
          <p:nvPr/>
        </p:nvPicPr>
        <p:blipFill>
          <a:blip r:embed="rId3"/>
          <a:stretch/>
        </p:blipFill>
        <p:spPr>
          <a:xfrm>
            <a:off x="5649200" y="1577640"/>
            <a:ext cx="3985920" cy="4714920"/>
          </a:xfrm>
          <a:prstGeom prst="rect">
            <a:avLst/>
          </a:prstGeom>
          <a:ln>
            <a:noFill/>
          </a:ln>
        </p:spPr>
      </p:pic>
      <p:sp>
        <p:nvSpPr>
          <p:cNvPr id="2" name="Title 1"/>
          <p:cNvSpPr>
            <a:spLocks noGrp="1"/>
          </p:cNvSpPr>
          <p:nvPr>
            <p:ph type="title"/>
          </p:nvPr>
        </p:nvSpPr>
        <p:spPr>
          <a:xfrm>
            <a:off x="325520" y="453802"/>
            <a:ext cx="6697580" cy="387798"/>
          </a:xfrm>
        </p:spPr>
        <p:txBody>
          <a:bodyPr/>
          <a:lstStyle/>
          <a:p>
            <a:r>
              <a:rPr lang="en-US" sz="2800" b="1" dirty="0">
                <a:solidFill>
                  <a:schemeClr val="bg1"/>
                </a:solidFill>
                <a:latin typeface="Calibri Light" panose="020F0302020204030204" pitchFamily="34" charset="0"/>
                <a:cs typeface="Calibri Light" panose="020F0302020204030204" pitchFamily="34" charset="0"/>
              </a:rPr>
              <a:t>BENEFITS OF SUPER OXIDE DISMUTASE (SOD)</a:t>
            </a:r>
          </a:p>
        </p:txBody>
      </p:sp>
      <p:sp>
        <p:nvSpPr>
          <p:cNvPr id="4" name="CustomShape 3"/>
          <p:cNvSpPr/>
          <p:nvPr/>
        </p:nvSpPr>
        <p:spPr>
          <a:xfrm>
            <a:off x="325520" y="1888460"/>
            <a:ext cx="5441400" cy="3747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Enhances</a:t>
            </a:r>
            <a:r>
              <a:rPr lang="en-US" sz="2000" b="0" strike="noStrike" spc="103" dirty="0">
                <a:solidFill>
                  <a:srgbClr val="4C4D4F"/>
                </a:solidFill>
                <a:latin typeface="Calibri"/>
              </a:rPr>
              <a:t> </a:t>
            </a:r>
            <a:r>
              <a:rPr lang="en-US" sz="2000" b="1" strike="noStrike" spc="49" dirty="0">
                <a:solidFill>
                  <a:srgbClr val="385623"/>
                </a:solidFill>
                <a:latin typeface="Calibri"/>
              </a:rPr>
              <a:t>Joint Health</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Enhances </a:t>
            </a:r>
            <a:r>
              <a:rPr lang="en-US" sz="2000" b="1" strike="noStrike" spc="49" dirty="0">
                <a:solidFill>
                  <a:srgbClr val="385623"/>
                </a:solidFill>
                <a:latin typeface="Calibri"/>
              </a:rPr>
              <a:t>Sexual Health</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Relieves the body of </a:t>
            </a:r>
            <a:r>
              <a:rPr lang="en-US" sz="2000" b="1" strike="noStrike" spc="49" dirty="0">
                <a:solidFill>
                  <a:srgbClr val="385623"/>
                </a:solidFill>
                <a:latin typeface="Calibri"/>
              </a:rPr>
              <a:t>Physical Pains</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Improve</a:t>
            </a:r>
            <a:r>
              <a:rPr lang="en-US" sz="2000" b="0" strike="noStrike" spc="-1" dirty="0">
                <a:solidFill>
                  <a:srgbClr val="4C4D4F"/>
                </a:solidFill>
                <a:latin typeface="Calibri"/>
              </a:rPr>
              <a:t>s</a:t>
            </a:r>
            <a:r>
              <a:rPr lang="en-US" sz="2000" b="0" strike="noStrike" spc="103" dirty="0">
                <a:solidFill>
                  <a:srgbClr val="4C4D4F"/>
                </a:solidFill>
                <a:latin typeface="Calibri"/>
              </a:rPr>
              <a:t> </a:t>
            </a:r>
            <a:r>
              <a:rPr lang="en-US" sz="2000" b="1" strike="noStrike" spc="103" dirty="0">
                <a:solidFill>
                  <a:srgbClr val="385623"/>
                </a:solidFill>
                <a:latin typeface="Calibri"/>
              </a:rPr>
              <a:t>Physical Recovery </a:t>
            </a:r>
            <a:r>
              <a:rPr lang="en-US" sz="2000" b="0" strike="noStrike" spc="103" dirty="0">
                <a:solidFill>
                  <a:srgbClr val="4C4D4F"/>
                </a:solidFill>
                <a:latin typeface="Calibri"/>
              </a:rPr>
              <a:t>and </a:t>
            </a:r>
            <a:r>
              <a:rPr lang="en-US" sz="2000" b="1" strike="noStrike" spc="103" dirty="0">
                <a:solidFill>
                  <a:srgbClr val="385623"/>
                </a:solidFill>
                <a:latin typeface="Calibri"/>
              </a:rPr>
              <a:t>Wellbeing</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Reduce</a:t>
            </a:r>
            <a:r>
              <a:rPr lang="en-US" sz="2000" b="0" strike="noStrike" spc="-1" dirty="0">
                <a:solidFill>
                  <a:srgbClr val="4C4D4F"/>
                </a:solidFill>
                <a:latin typeface="Calibri"/>
              </a:rPr>
              <a:t>s</a:t>
            </a:r>
            <a:r>
              <a:rPr lang="en-US" sz="2000" b="0" strike="noStrike" spc="49" dirty="0">
                <a:solidFill>
                  <a:srgbClr val="4C4D4F"/>
                </a:solidFill>
                <a:latin typeface="Calibri"/>
              </a:rPr>
              <a:t> </a:t>
            </a:r>
            <a:r>
              <a:rPr lang="en-US" sz="2000" b="1" strike="noStrike" spc="49" dirty="0">
                <a:solidFill>
                  <a:srgbClr val="385623"/>
                </a:solidFill>
                <a:latin typeface="Calibri"/>
              </a:rPr>
              <a:t>Acne</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Helps with </a:t>
            </a:r>
            <a:r>
              <a:rPr lang="en-US" sz="2000" b="1" strike="noStrike" spc="49" dirty="0">
                <a:solidFill>
                  <a:srgbClr val="385623"/>
                </a:solidFill>
                <a:latin typeface="Calibri"/>
              </a:rPr>
              <a:t>UV Protection</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Enhance</a:t>
            </a:r>
            <a:r>
              <a:rPr lang="en-US" sz="2000" b="0" strike="noStrike" spc="-1" dirty="0">
                <a:solidFill>
                  <a:srgbClr val="4C4D4F"/>
                </a:solidFill>
                <a:latin typeface="Calibri"/>
              </a:rPr>
              <a:t>s</a:t>
            </a:r>
            <a:r>
              <a:rPr lang="en-US" sz="2000" b="0" strike="noStrike" spc="103" dirty="0">
                <a:solidFill>
                  <a:srgbClr val="4C4D4F"/>
                </a:solidFill>
                <a:latin typeface="Calibri"/>
              </a:rPr>
              <a:t> </a:t>
            </a:r>
            <a:r>
              <a:rPr lang="en-US" sz="2000" b="1" strike="noStrike" spc="49" dirty="0">
                <a:solidFill>
                  <a:srgbClr val="385623"/>
                </a:solidFill>
                <a:latin typeface="Calibri"/>
              </a:rPr>
              <a:t>Cellulite Reduction</a:t>
            </a:r>
            <a:endParaRPr lang="en-US" sz="2000" b="0" strike="noStrike" spc="-1" dirty="0">
              <a:latin typeface="Arial"/>
            </a:endParaRPr>
          </a:p>
          <a:p>
            <a:pPr marL="353520" indent="-342720">
              <a:lnSpc>
                <a:spcPct val="150000"/>
              </a:lnSpc>
              <a:buClr>
                <a:srgbClr val="17240E"/>
              </a:buClr>
              <a:buSzPct val="89000"/>
              <a:buFont typeface="Arial"/>
              <a:buChar char="•"/>
            </a:pPr>
            <a:r>
              <a:rPr lang="en-US" sz="2000" b="0" strike="noStrike" spc="49" dirty="0">
                <a:solidFill>
                  <a:srgbClr val="4C4D4F"/>
                </a:solidFill>
                <a:latin typeface="Calibri"/>
              </a:rPr>
              <a:t>Enhanced</a:t>
            </a:r>
            <a:r>
              <a:rPr lang="en-US" sz="2000" b="0" strike="noStrike" spc="103" dirty="0">
                <a:solidFill>
                  <a:srgbClr val="4C4D4F"/>
                </a:solidFill>
                <a:latin typeface="Calibri"/>
              </a:rPr>
              <a:t> </a:t>
            </a:r>
            <a:r>
              <a:rPr lang="en-US" sz="2000" b="1" strike="noStrike" spc="49" dirty="0">
                <a:solidFill>
                  <a:srgbClr val="385623"/>
                </a:solidFill>
                <a:latin typeface="Calibri"/>
              </a:rPr>
              <a:t>Eye Health</a:t>
            </a:r>
            <a:endParaRPr lang="en-US" sz="2000" b="0" strike="noStrike" spc="-1" dirty="0">
              <a:latin typeface="Arial"/>
            </a:endParaRPr>
          </a:p>
        </p:txBody>
      </p:sp>
    </p:spTree>
    <p:extLst>
      <p:ext uri="{BB962C8B-B14F-4D97-AF65-F5344CB8AC3E}">
        <p14:creationId xmlns:p14="http://schemas.microsoft.com/office/powerpoint/2010/main" val="2254889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ALOE ACEMANNAN</a:t>
            </a:r>
          </a:p>
        </p:txBody>
      </p:sp>
      <p:sp>
        <p:nvSpPr>
          <p:cNvPr id="6" name="CustomShape 1"/>
          <p:cNvSpPr/>
          <p:nvPr/>
        </p:nvSpPr>
        <p:spPr>
          <a:xfrm>
            <a:off x="100420" y="2108720"/>
            <a:ext cx="5463360" cy="265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2400" b="1" strike="noStrike" spc="-1" dirty="0" err="1">
                <a:solidFill>
                  <a:srgbClr val="000000"/>
                </a:solidFill>
                <a:latin typeface="Calibri"/>
              </a:rPr>
              <a:t>Acemannan</a:t>
            </a:r>
            <a:r>
              <a:rPr lang="en-US" sz="2400" b="1" strike="noStrike" spc="-1" dirty="0">
                <a:solidFill>
                  <a:srgbClr val="000000"/>
                </a:solidFill>
                <a:latin typeface="Calibri"/>
              </a:rPr>
              <a:t> </a:t>
            </a:r>
            <a:r>
              <a:rPr lang="en-US" sz="2400" b="0" strike="noStrike" spc="-1" dirty="0">
                <a:solidFill>
                  <a:srgbClr val="000000"/>
                </a:solidFill>
                <a:latin typeface="Calibri"/>
              </a:rPr>
              <a:t>is the main active ingredient and bioactive polysaccharides in the </a:t>
            </a:r>
            <a:r>
              <a:rPr lang="en-US" sz="2400" b="1" strike="noStrike" spc="-1" dirty="0">
                <a:solidFill>
                  <a:srgbClr val="000000"/>
                </a:solidFill>
                <a:latin typeface="Calibri"/>
              </a:rPr>
              <a:t>Aloe</a:t>
            </a:r>
            <a:r>
              <a:rPr lang="en-US" sz="2400" b="0" strike="noStrike" spc="-1" dirty="0">
                <a:solidFill>
                  <a:srgbClr val="000000"/>
                </a:solidFill>
                <a:latin typeface="Calibri"/>
              </a:rPr>
              <a:t> Vera Plant.</a:t>
            </a:r>
            <a:endParaRPr lang="en-US" sz="2400" b="0" strike="noStrike" spc="-1" dirty="0">
              <a:latin typeface="Arial"/>
            </a:endParaRPr>
          </a:p>
          <a:p>
            <a:pPr>
              <a:lnSpc>
                <a:spcPct val="100000"/>
              </a:lnSpc>
            </a:pPr>
            <a:endParaRPr lang="en-US" sz="2400" b="0" strike="noStrike" spc="-1" dirty="0">
              <a:latin typeface="Arial"/>
            </a:endParaRPr>
          </a:p>
          <a:p>
            <a:pPr marL="285840" indent="-285480">
              <a:lnSpc>
                <a:spcPct val="100000"/>
              </a:lnSpc>
              <a:buClr>
                <a:srgbClr val="000000"/>
              </a:buClr>
              <a:buFont typeface="Arial"/>
              <a:buChar char="•"/>
            </a:pPr>
            <a:r>
              <a:rPr lang="en-US" sz="2400" b="0" strike="noStrike" spc="-1" dirty="0">
                <a:solidFill>
                  <a:srgbClr val="000000"/>
                </a:solidFill>
                <a:latin typeface="Calibri"/>
              </a:rPr>
              <a:t>Aloe </a:t>
            </a:r>
            <a:r>
              <a:rPr lang="en-US" sz="2400" b="1" strike="noStrike" spc="-1" dirty="0" err="1">
                <a:solidFill>
                  <a:srgbClr val="000000"/>
                </a:solidFill>
                <a:latin typeface="Calibri"/>
              </a:rPr>
              <a:t>Acemannan</a:t>
            </a:r>
            <a:r>
              <a:rPr lang="en-US" sz="2400" b="0" strike="noStrike" spc="-1" dirty="0">
                <a:solidFill>
                  <a:srgbClr val="000000"/>
                </a:solidFill>
                <a:latin typeface="Calibri"/>
              </a:rPr>
              <a:t> has </a:t>
            </a:r>
            <a:r>
              <a:rPr lang="en-US" sz="2400" b="0" strike="noStrike" spc="-1" dirty="0" err="1">
                <a:solidFill>
                  <a:srgbClr val="000000"/>
                </a:solidFill>
                <a:latin typeface="Calibri"/>
              </a:rPr>
              <a:t>immuno</a:t>
            </a:r>
            <a:r>
              <a:rPr lang="en-US" sz="2400" b="0" strike="noStrike" spc="-1" dirty="0">
                <a:solidFill>
                  <a:srgbClr val="000000"/>
                </a:solidFill>
                <a:latin typeface="Calibri"/>
              </a:rPr>
              <a:t>-stimulant, antiviral, antineoplastic (tumor), and gastrointestinal properties.</a:t>
            </a:r>
            <a:endParaRPr lang="en-US" sz="2400" b="0" strike="noStrike" spc="-1" dirty="0">
              <a:latin typeface="Arial"/>
            </a:endParaRPr>
          </a:p>
        </p:txBody>
      </p:sp>
      <p:pic>
        <p:nvPicPr>
          <p:cNvPr id="7" name="Picture 1"/>
          <p:cNvPicPr/>
          <p:nvPr/>
        </p:nvPicPr>
        <p:blipFill>
          <a:blip r:embed="rId3"/>
          <a:stretch/>
        </p:blipFill>
        <p:spPr>
          <a:xfrm>
            <a:off x="5398680" y="1677020"/>
            <a:ext cx="4261320" cy="4143600"/>
          </a:xfrm>
          <a:prstGeom prst="rect">
            <a:avLst/>
          </a:prstGeom>
          <a:ln>
            <a:noFill/>
          </a:ln>
        </p:spPr>
      </p:pic>
    </p:spTree>
    <p:extLst>
      <p:ext uri="{BB962C8B-B14F-4D97-AF65-F5344CB8AC3E}">
        <p14:creationId xmlns:p14="http://schemas.microsoft.com/office/powerpoint/2010/main" val="3714157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BENEFITS OF ACEMANNAN</a:t>
            </a:r>
          </a:p>
        </p:txBody>
      </p:sp>
      <p:sp>
        <p:nvSpPr>
          <p:cNvPr id="5" name="CustomShape 1"/>
          <p:cNvSpPr/>
          <p:nvPr/>
        </p:nvSpPr>
        <p:spPr>
          <a:xfrm>
            <a:off x="158120" y="1518660"/>
            <a:ext cx="8060400" cy="48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50000"/>
              </a:lnSpc>
              <a:buClr>
                <a:srgbClr val="17240E"/>
              </a:buClr>
              <a:buFont typeface="Arial"/>
              <a:buChar char="•"/>
            </a:pPr>
            <a:r>
              <a:rPr lang="en-US" sz="2400" b="0" strike="noStrike" spc="-1" dirty="0">
                <a:solidFill>
                  <a:srgbClr val="17240E"/>
                </a:solidFill>
                <a:latin typeface="Calibri"/>
              </a:rPr>
              <a:t>Modulates the </a:t>
            </a:r>
            <a:r>
              <a:rPr lang="en-US" sz="2400" b="1" strike="noStrike" spc="-1" dirty="0">
                <a:solidFill>
                  <a:srgbClr val="008264"/>
                </a:solidFill>
                <a:latin typeface="Calibri"/>
              </a:rPr>
              <a:t>immune system (</a:t>
            </a:r>
            <a:r>
              <a:rPr lang="en-US" sz="2400" b="1" strike="noStrike" spc="-1" dirty="0" err="1">
                <a:solidFill>
                  <a:srgbClr val="008264"/>
                </a:solidFill>
                <a:latin typeface="Calibri"/>
              </a:rPr>
              <a:t>immuno</a:t>
            </a:r>
            <a:r>
              <a:rPr lang="en-US" sz="2400" b="1" strike="noStrike" spc="-1" dirty="0">
                <a:solidFill>
                  <a:srgbClr val="008264"/>
                </a:solidFill>
                <a:latin typeface="Calibri"/>
              </a:rPr>
              <a:t>-regulation)</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Accelerates the healing of </a:t>
            </a:r>
            <a:r>
              <a:rPr lang="en-US" sz="2400" b="1" strike="noStrike" spc="-1" dirty="0">
                <a:solidFill>
                  <a:srgbClr val="008264"/>
                </a:solidFill>
                <a:latin typeface="Calibri"/>
              </a:rPr>
              <a:t>wounds</a:t>
            </a:r>
            <a:r>
              <a:rPr lang="en-US" sz="2400" b="0" strike="noStrike" spc="-1" dirty="0">
                <a:solidFill>
                  <a:srgbClr val="17240E"/>
                </a:solidFill>
                <a:latin typeface="Calibri"/>
              </a:rPr>
              <a:t> and </a:t>
            </a:r>
            <a:r>
              <a:rPr lang="en-US" sz="2400" b="1" strike="noStrike" spc="-1" dirty="0">
                <a:solidFill>
                  <a:srgbClr val="008264"/>
                </a:solidFill>
                <a:latin typeface="Calibri"/>
              </a:rPr>
              <a:t>burns</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Accelerates the healing of </a:t>
            </a:r>
            <a:r>
              <a:rPr lang="en-US" sz="2400" b="1" strike="noStrike" spc="-1" dirty="0">
                <a:solidFill>
                  <a:srgbClr val="008264"/>
                </a:solidFill>
                <a:latin typeface="Calibri"/>
              </a:rPr>
              <a:t>ulcers</a:t>
            </a:r>
            <a:r>
              <a:rPr lang="en-US" sz="2400" b="0" strike="noStrike" spc="-1" dirty="0">
                <a:solidFill>
                  <a:srgbClr val="17240E"/>
                </a:solidFill>
                <a:latin typeface="Calibri"/>
              </a:rPr>
              <a:t> and </a:t>
            </a:r>
            <a:r>
              <a:rPr lang="en-US" sz="2400" b="1" strike="noStrike" spc="-1" dirty="0">
                <a:solidFill>
                  <a:srgbClr val="008264"/>
                </a:solidFill>
                <a:latin typeface="Calibri"/>
              </a:rPr>
              <a:t>postsurgical incisions</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Has </a:t>
            </a:r>
            <a:r>
              <a:rPr lang="en-US" sz="2400" b="1" strike="noStrike" spc="-1" dirty="0">
                <a:solidFill>
                  <a:srgbClr val="008264"/>
                </a:solidFill>
                <a:latin typeface="Calibri"/>
              </a:rPr>
              <a:t>Antineoplastic</a:t>
            </a:r>
            <a:r>
              <a:rPr lang="en-US" sz="2400" b="0" strike="noStrike" spc="-1" dirty="0">
                <a:solidFill>
                  <a:srgbClr val="17240E"/>
                </a:solidFill>
                <a:latin typeface="Calibri"/>
              </a:rPr>
              <a:t> (tumor) and </a:t>
            </a:r>
            <a:r>
              <a:rPr lang="en-US" sz="2400" b="1" strike="noStrike" spc="-1" dirty="0">
                <a:solidFill>
                  <a:srgbClr val="008264"/>
                </a:solidFill>
                <a:latin typeface="Calibri"/>
              </a:rPr>
              <a:t>antiviral effects</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Has </a:t>
            </a:r>
            <a:r>
              <a:rPr lang="en-US" sz="2400" b="1" strike="noStrike" spc="-1" dirty="0">
                <a:solidFill>
                  <a:srgbClr val="008264"/>
                </a:solidFill>
                <a:latin typeface="Calibri"/>
              </a:rPr>
              <a:t>anti-cancer</a:t>
            </a:r>
            <a:r>
              <a:rPr lang="en-US" sz="2400" b="0" strike="noStrike" spc="-1" dirty="0">
                <a:solidFill>
                  <a:srgbClr val="17240E"/>
                </a:solidFill>
                <a:latin typeface="Calibri"/>
              </a:rPr>
              <a:t> and an </a:t>
            </a:r>
            <a:r>
              <a:rPr lang="en-US" sz="2400" b="1" strike="noStrike" spc="-1" dirty="0">
                <a:solidFill>
                  <a:srgbClr val="008264"/>
                </a:solidFill>
                <a:latin typeface="Calibri"/>
              </a:rPr>
              <a:t>anti-oxidant effects</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Promotes </a:t>
            </a:r>
            <a:r>
              <a:rPr lang="en-US" sz="2400" b="1" strike="noStrike" spc="-1" dirty="0">
                <a:solidFill>
                  <a:srgbClr val="008264"/>
                </a:solidFill>
                <a:latin typeface="Calibri"/>
              </a:rPr>
              <a:t>bone proliferation</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Improves </a:t>
            </a:r>
            <a:r>
              <a:rPr lang="en-US" sz="2400" b="1" strike="noStrike" spc="-1" dirty="0" err="1">
                <a:solidFill>
                  <a:srgbClr val="008264"/>
                </a:solidFill>
                <a:latin typeface="Calibri"/>
              </a:rPr>
              <a:t>neuro</a:t>
            </a:r>
            <a:r>
              <a:rPr lang="en-US" sz="2400" b="1" strike="noStrike" spc="-1" dirty="0">
                <a:solidFill>
                  <a:srgbClr val="008264"/>
                </a:solidFill>
                <a:latin typeface="Calibri"/>
              </a:rPr>
              <a:t> -protection</a:t>
            </a:r>
            <a:endParaRPr lang="en-US" sz="2400" b="0" strike="noStrike" spc="-1" dirty="0">
              <a:solidFill>
                <a:srgbClr val="008264"/>
              </a:solidFill>
              <a:latin typeface="Arial"/>
            </a:endParaRPr>
          </a:p>
          <a:p>
            <a:pPr marL="285840" indent="-285480">
              <a:lnSpc>
                <a:spcPct val="150000"/>
              </a:lnSpc>
              <a:buClr>
                <a:srgbClr val="17240E"/>
              </a:buClr>
              <a:buFont typeface="Arial"/>
              <a:buChar char="•"/>
            </a:pPr>
            <a:r>
              <a:rPr lang="en-US" sz="2400" b="0" strike="noStrike" spc="-1" dirty="0">
                <a:solidFill>
                  <a:srgbClr val="17240E"/>
                </a:solidFill>
                <a:latin typeface="Calibri"/>
              </a:rPr>
              <a:t>Promotes </a:t>
            </a:r>
            <a:r>
              <a:rPr lang="en-US" sz="2400" b="1" strike="noStrike" spc="-1" dirty="0">
                <a:solidFill>
                  <a:srgbClr val="008264"/>
                </a:solidFill>
                <a:latin typeface="Calibri"/>
              </a:rPr>
              <a:t>intestinal health</a:t>
            </a:r>
            <a:endParaRPr lang="en-US" sz="2400" b="0" strike="noStrike" spc="-1" dirty="0">
              <a:solidFill>
                <a:srgbClr val="008264"/>
              </a:solidFill>
              <a:latin typeface="Arial"/>
            </a:endParaRPr>
          </a:p>
          <a:p>
            <a:pPr>
              <a:lnSpc>
                <a:spcPct val="100000"/>
              </a:lnSpc>
            </a:pPr>
            <a:endParaRPr lang="en-US" sz="2400" b="0" strike="noStrike" spc="-1" dirty="0">
              <a:latin typeface="Arial"/>
            </a:endParaRPr>
          </a:p>
        </p:txBody>
      </p:sp>
    </p:spTree>
    <p:extLst>
      <p:ext uri="{BB962C8B-B14F-4D97-AF65-F5344CB8AC3E}">
        <p14:creationId xmlns:p14="http://schemas.microsoft.com/office/powerpoint/2010/main" val="350392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COMPLIMENTARY INGREDIENTS</a:t>
            </a:r>
          </a:p>
        </p:txBody>
      </p:sp>
      <p:graphicFrame>
        <p:nvGraphicFramePr>
          <p:cNvPr id="4" name="Table 2"/>
          <p:cNvGraphicFramePr/>
          <p:nvPr/>
        </p:nvGraphicFramePr>
        <p:xfrm>
          <a:off x="266040" y="1219680"/>
          <a:ext cx="8998560" cy="4573800"/>
        </p:xfrm>
        <a:graphic>
          <a:graphicData uri="http://schemas.openxmlformats.org/drawingml/2006/table">
            <a:tbl>
              <a:tblPr/>
              <a:tblGrid>
                <a:gridCol w="2341440">
                  <a:extLst>
                    <a:ext uri="{9D8B030D-6E8A-4147-A177-3AD203B41FA5}">
                      <a16:colId xmlns:a16="http://schemas.microsoft.com/office/drawing/2014/main" val="20000"/>
                    </a:ext>
                  </a:extLst>
                </a:gridCol>
                <a:gridCol w="6657120">
                  <a:extLst>
                    <a:ext uri="{9D8B030D-6E8A-4147-A177-3AD203B41FA5}">
                      <a16:colId xmlns:a16="http://schemas.microsoft.com/office/drawing/2014/main" val="20001"/>
                    </a:ext>
                  </a:extLst>
                </a:gridCol>
              </a:tblGrid>
              <a:tr h="1189080">
                <a:tc>
                  <a:txBody>
                    <a:bodyPr/>
                    <a:lstStyle/>
                    <a:p>
                      <a:pPr>
                        <a:lnSpc>
                          <a:spcPct val="100000"/>
                        </a:lnSpc>
                      </a:pPr>
                      <a:r>
                        <a:rPr lang="en-US" sz="1800" b="0" strike="noStrike" spc="-1" dirty="0">
                          <a:solidFill>
                            <a:srgbClr val="000000"/>
                          </a:solidFill>
                          <a:latin typeface="Calibri"/>
                        </a:rPr>
                        <a:t>MIKE THISTLE</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Milk thistle is sometimes used as a natural treatment for liver problems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Lowers cholesterol levels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anti-inflammatory and antioxidant</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189080">
                <a:tc>
                  <a:txBody>
                    <a:bodyPr/>
                    <a:lstStyle/>
                    <a:p>
                      <a:pPr>
                        <a:lnSpc>
                          <a:spcPct val="100000"/>
                        </a:lnSpc>
                      </a:pPr>
                      <a:r>
                        <a:rPr lang="en-US" sz="1800" b="0" strike="noStrike" spc="-1">
                          <a:solidFill>
                            <a:srgbClr val="000000"/>
                          </a:solidFill>
                          <a:latin typeface="Calibri"/>
                        </a:rPr>
                        <a:t>ALPHA LIPOIC ACID</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lower blood sugar levels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reduced inflammation</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slowed skin aging</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improved nerve function</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66120">
                <a:tc>
                  <a:txBody>
                    <a:bodyPr/>
                    <a:lstStyle/>
                    <a:p>
                      <a:pPr>
                        <a:lnSpc>
                          <a:spcPct val="100000"/>
                        </a:lnSpc>
                      </a:pPr>
                      <a:r>
                        <a:rPr lang="en-US" sz="1800" b="0" strike="noStrike" spc="-1">
                          <a:solidFill>
                            <a:srgbClr val="000000"/>
                          </a:solidFill>
                          <a:latin typeface="Calibri"/>
                        </a:rPr>
                        <a:t>TUMERIC EXTRACT</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Calibri"/>
                        </a:rPr>
                        <a:t>Has potential to prevent heart disease, Alzheimer's and cancer</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914760">
                <a:tc>
                  <a:txBody>
                    <a:bodyPr/>
                    <a:lstStyle/>
                    <a:p>
                      <a:pPr>
                        <a:lnSpc>
                          <a:spcPct val="100000"/>
                        </a:lnSpc>
                      </a:pPr>
                      <a:r>
                        <a:rPr lang="en-US" sz="1800" b="0" strike="noStrike" spc="-1">
                          <a:solidFill>
                            <a:srgbClr val="000000"/>
                          </a:solidFill>
                          <a:latin typeface="Calibri"/>
                        </a:rPr>
                        <a:t>MORINGA OLEIFERA  LEAF </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a:solidFill>
                            <a:srgbClr val="000000"/>
                          </a:solidFill>
                          <a:latin typeface="Calibri"/>
                        </a:rPr>
                        <a:t>Lowering of  Blood Sugar Levels</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May Reduce Inflammation</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Lower Cholesterol</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914760">
                <a:tc>
                  <a:txBody>
                    <a:bodyPr/>
                    <a:lstStyle/>
                    <a:p>
                      <a:pPr>
                        <a:lnSpc>
                          <a:spcPct val="100000"/>
                        </a:lnSpc>
                      </a:pPr>
                      <a:r>
                        <a:rPr lang="en-US" sz="1800" b="0" strike="noStrike" spc="-1">
                          <a:solidFill>
                            <a:srgbClr val="000000"/>
                          </a:solidFill>
                          <a:latin typeface="Calibri"/>
                        </a:rPr>
                        <a:t>BIOPERINE BLACK PEPPER EXTRACT</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Enhances bioavailability </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Enhances absorption of nutrients by at least 30%.</a:t>
                      </a:r>
                      <a:endParaRPr lang="en-US" sz="1800" b="0" strike="noStrike" spc="-1" dirty="0">
                        <a:latin typeface="Arial"/>
                      </a:endParaRPr>
                    </a:p>
                    <a:p>
                      <a:pPr>
                        <a:lnSpc>
                          <a:spcPct val="100000"/>
                        </a:lnSpc>
                      </a:pP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
        <p:nvSpPr>
          <p:cNvPr id="6" name="CustomShape 3"/>
          <p:cNvSpPr/>
          <p:nvPr/>
        </p:nvSpPr>
        <p:spPr>
          <a:xfrm>
            <a:off x="3453100" y="5983900"/>
            <a:ext cx="2837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Calibri"/>
              </a:rPr>
              <a:t>And Many other ingredients </a:t>
            </a:r>
            <a:endParaRPr lang="en-US" sz="1800" b="0" strike="noStrike" spc="-1" dirty="0">
              <a:latin typeface="Arial"/>
            </a:endParaRPr>
          </a:p>
        </p:txBody>
      </p:sp>
    </p:spTree>
    <p:extLst>
      <p:ext uri="{BB962C8B-B14F-4D97-AF65-F5344CB8AC3E}">
        <p14:creationId xmlns:p14="http://schemas.microsoft.com/office/powerpoint/2010/main" val="1220317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PROVEN FACTS ABOUT PURXCEL INGREDIENT</a:t>
            </a:r>
          </a:p>
        </p:txBody>
      </p:sp>
      <p:sp>
        <p:nvSpPr>
          <p:cNvPr id="5" name="CustomShape 1"/>
          <p:cNvSpPr/>
          <p:nvPr/>
        </p:nvSpPr>
        <p:spPr>
          <a:xfrm>
            <a:off x="464400" y="1175760"/>
            <a:ext cx="8606520" cy="489219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260" indent="-342900">
              <a:lnSpc>
                <a:spcPct val="150000"/>
              </a:lnSpc>
              <a:buClr>
                <a:srgbClr val="385623"/>
              </a:buClr>
              <a:buFont typeface="Arial" panose="020B0604020202020204" pitchFamily="34" charset="0"/>
              <a:buChar char="•"/>
            </a:pPr>
            <a:r>
              <a:rPr lang="en-US" sz="2400" b="0" strike="noStrike" spc="-1" dirty="0">
                <a:solidFill>
                  <a:srgbClr val="008264"/>
                </a:solidFill>
                <a:latin typeface="Calibri"/>
              </a:rPr>
              <a:t>Clinically proven human studies- double blind placebo studies</a:t>
            </a:r>
            <a:endParaRPr lang="en-US" sz="2400" b="0" strike="noStrike" spc="-1" dirty="0">
              <a:solidFill>
                <a:srgbClr val="008264"/>
              </a:solidFill>
              <a:latin typeface="Arial"/>
            </a:endParaRPr>
          </a:p>
          <a:p>
            <a:pPr marL="343260" indent="-342900">
              <a:lnSpc>
                <a:spcPct val="150000"/>
              </a:lnSpc>
              <a:buClr>
                <a:srgbClr val="385623"/>
              </a:buClr>
              <a:buFont typeface="Arial" panose="020B0604020202020204" pitchFamily="34" charset="0"/>
              <a:buChar char="•"/>
            </a:pPr>
            <a:r>
              <a:rPr lang="en-US" sz="2400" b="0" strike="noStrike" spc="-1" dirty="0">
                <a:solidFill>
                  <a:srgbClr val="008264"/>
                </a:solidFill>
                <a:latin typeface="Calibri"/>
              </a:rPr>
              <a:t>Key Human Studies showed a </a:t>
            </a:r>
            <a:r>
              <a:rPr lang="en-US" sz="2400" b="1" strike="noStrike" spc="-1" dirty="0">
                <a:solidFill>
                  <a:srgbClr val="F87102"/>
                </a:solidFill>
                <a:latin typeface="Calibri"/>
              </a:rPr>
              <a:t>325%  </a:t>
            </a:r>
            <a:r>
              <a:rPr lang="en-US" sz="2400" b="0" strike="noStrike" spc="-1" dirty="0">
                <a:solidFill>
                  <a:srgbClr val="008264"/>
                </a:solidFill>
                <a:latin typeface="Calibri"/>
              </a:rPr>
              <a:t>increase in overall cellular Glutathione Levels </a:t>
            </a:r>
            <a:endParaRPr lang="en-US" sz="2400" b="0" strike="noStrike" spc="-1" dirty="0">
              <a:solidFill>
                <a:srgbClr val="008264"/>
              </a:solidFill>
              <a:latin typeface="Arial"/>
            </a:endParaRPr>
          </a:p>
          <a:p>
            <a:pPr marL="343260" indent="-342900">
              <a:lnSpc>
                <a:spcPct val="150000"/>
              </a:lnSpc>
              <a:buClr>
                <a:srgbClr val="385623"/>
              </a:buClr>
              <a:buFont typeface="Arial" panose="020B0604020202020204" pitchFamily="34" charset="0"/>
              <a:buChar char="•"/>
            </a:pPr>
            <a:r>
              <a:rPr lang="en-US" sz="2400" b="0" strike="noStrike" spc="-1" dirty="0">
                <a:solidFill>
                  <a:srgbClr val="008264"/>
                </a:solidFill>
                <a:latin typeface="Calibri"/>
              </a:rPr>
              <a:t>Contains proprietary blend of </a:t>
            </a:r>
            <a:r>
              <a:rPr lang="en-US" sz="2400" b="1" strike="noStrike" spc="-1" dirty="0">
                <a:solidFill>
                  <a:srgbClr val="F87102"/>
                </a:solidFill>
                <a:latin typeface="Calibri"/>
              </a:rPr>
              <a:t>15</a:t>
            </a:r>
            <a:r>
              <a:rPr lang="en-US" sz="2400" b="0" strike="noStrike" spc="-1" dirty="0">
                <a:solidFill>
                  <a:srgbClr val="F87102"/>
                </a:solidFill>
                <a:latin typeface="Calibri"/>
              </a:rPr>
              <a:t> </a:t>
            </a:r>
            <a:r>
              <a:rPr lang="en-US" sz="2400" b="0" strike="noStrike" spc="-1" dirty="0">
                <a:solidFill>
                  <a:srgbClr val="008264"/>
                </a:solidFill>
                <a:latin typeface="Calibri"/>
              </a:rPr>
              <a:t>complimentary ingredients designed to help cleanse, balance, and build the body through glutathione and superoxide dismutase support and production </a:t>
            </a:r>
            <a:endParaRPr lang="en-US" sz="2400" b="0" strike="noStrike" spc="-1" dirty="0">
              <a:solidFill>
                <a:srgbClr val="008264"/>
              </a:solidFill>
              <a:latin typeface="Arial"/>
            </a:endParaRPr>
          </a:p>
          <a:p>
            <a:pPr marL="343260" indent="-342900">
              <a:lnSpc>
                <a:spcPct val="150000"/>
              </a:lnSpc>
              <a:buClr>
                <a:srgbClr val="385623"/>
              </a:buClr>
              <a:buFont typeface="Arial" panose="020B0604020202020204" pitchFamily="34" charset="0"/>
              <a:buChar char="•"/>
            </a:pPr>
            <a:r>
              <a:rPr lang="en-US" sz="2400" b="0" strike="noStrike" spc="-1" dirty="0">
                <a:solidFill>
                  <a:srgbClr val="008264"/>
                </a:solidFill>
                <a:latin typeface="Calibri"/>
              </a:rPr>
              <a:t>Over</a:t>
            </a:r>
            <a:r>
              <a:rPr lang="en-US" sz="2400" b="0" strike="noStrike" spc="-1" dirty="0">
                <a:solidFill>
                  <a:srgbClr val="385623"/>
                </a:solidFill>
                <a:latin typeface="Calibri"/>
              </a:rPr>
              <a:t> </a:t>
            </a:r>
            <a:r>
              <a:rPr lang="en-US" sz="2400" b="1" strike="noStrike" spc="-1" dirty="0">
                <a:solidFill>
                  <a:srgbClr val="F87102"/>
                </a:solidFill>
                <a:latin typeface="Calibri"/>
              </a:rPr>
              <a:t>110 American company </a:t>
            </a:r>
            <a:r>
              <a:rPr lang="en-US" sz="2400" b="0" strike="noStrike" spc="-1" dirty="0">
                <a:solidFill>
                  <a:srgbClr val="008264"/>
                </a:solidFill>
                <a:latin typeface="Calibri"/>
              </a:rPr>
              <a:t>trust our Glutathione ingredient</a:t>
            </a:r>
            <a:endParaRPr lang="en-US" sz="2400" b="0" strike="noStrike" spc="-1" dirty="0">
              <a:solidFill>
                <a:srgbClr val="008264"/>
              </a:solidFill>
              <a:latin typeface="Arial"/>
            </a:endParaRPr>
          </a:p>
          <a:p>
            <a:pPr marL="343260" indent="-342900">
              <a:lnSpc>
                <a:spcPct val="150000"/>
              </a:lnSpc>
              <a:buClr>
                <a:srgbClr val="385623"/>
              </a:buClr>
              <a:buFont typeface="Arial" panose="020B0604020202020204" pitchFamily="34" charset="0"/>
              <a:buChar char="•"/>
            </a:pPr>
            <a:r>
              <a:rPr lang="en-US" sz="2400" b="0" strike="noStrike" spc="-1" dirty="0">
                <a:solidFill>
                  <a:srgbClr val="008264"/>
                </a:solidFill>
                <a:latin typeface="Calibri"/>
              </a:rPr>
              <a:t>The</a:t>
            </a:r>
            <a:r>
              <a:rPr lang="en-US" sz="2400" b="0" strike="noStrike" spc="-1" dirty="0">
                <a:solidFill>
                  <a:srgbClr val="385623"/>
                </a:solidFill>
                <a:latin typeface="Calibri"/>
              </a:rPr>
              <a:t> </a:t>
            </a:r>
            <a:r>
              <a:rPr lang="en-US" sz="2400" b="1" strike="noStrike" spc="-1" dirty="0">
                <a:solidFill>
                  <a:srgbClr val="F87102"/>
                </a:solidFill>
                <a:latin typeface="Calibri"/>
              </a:rPr>
              <a:t>trusted</a:t>
            </a:r>
            <a:r>
              <a:rPr lang="en-US" sz="2400" b="0" strike="noStrike" spc="-1" dirty="0">
                <a:solidFill>
                  <a:srgbClr val="385623"/>
                </a:solidFill>
                <a:latin typeface="Calibri"/>
              </a:rPr>
              <a:t> </a:t>
            </a:r>
            <a:r>
              <a:rPr lang="en-US" sz="2400" b="0" strike="noStrike" spc="-1" dirty="0">
                <a:solidFill>
                  <a:srgbClr val="008264"/>
                </a:solidFill>
                <a:latin typeface="Calibri"/>
              </a:rPr>
              <a:t>glutathione ingredient in the world</a:t>
            </a:r>
            <a:endParaRPr lang="en-US" sz="2400" b="0" strike="noStrike" spc="-1" dirty="0">
              <a:solidFill>
                <a:srgbClr val="008264"/>
              </a:solidFill>
              <a:latin typeface="Arial"/>
            </a:endParaRPr>
          </a:p>
          <a:p>
            <a:pPr>
              <a:lnSpc>
                <a:spcPct val="100000"/>
              </a:lnSpc>
            </a:pPr>
            <a:endParaRPr lang="en-US" sz="2400" b="0" strike="noStrike" spc="-1" dirty="0">
              <a:latin typeface="Arial"/>
            </a:endParaRPr>
          </a:p>
        </p:txBody>
      </p:sp>
    </p:spTree>
    <p:extLst>
      <p:ext uri="{BB962C8B-B14F-4D97-AF65-F5344CB8AC3E}">
        <p14:creationId xmlns:p14="http://schemas.microsoft.com/office/powerpoint/2010/main" val="55617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GLUTATHIONE SUPPORT STUDIES</a:t>
            </a:r>
          </a:p>
        </p:txBody>
      </p:sp>
      <p:graphicFrame>
        <p:nvGraphicFramePr>
          <p:cNvPr id="4" name="Table 2"/>
          <p:cNvGraphicFramePr/>
          <p:nvPr/>
        </p:nvGraphicFramePr>
        <p:xfrm>
          <a:off x="325520" y="1386440"/>
          <a:ext cx="9227160" cy="4695000"/>
        </p:xfrm>
        <a:graphic>
          <a:graphicData uri="http://schemas.openxmlformats.org/drawingml/2006/table">
            <a:tbl>
              <a:tblPr/>
              <a:tblGrid>
                <a:gridCol w="2264040">
                  <a:extLst>
                    <a:ext uri="{9D8B030D-6E8A-4147-A177-3AD203B41FA5}">
                      <a16:colId xmlns:a16="http://schemas.microsoft.com/office/drawing/2014/main" val="20000"/>
                    </a:ext>
                  </a:extLst>
                </a:gridCol>
                <a:gridCol w="2467080">
                  <a:extLst>
                    <a:ext uri="{9D8B030D-6E8A-4147-A177-3AD203B41FA5}">
                      <a16:colId xmlns:a16="http://schemas.microsoft.com/office/drawing/2014/main" val="20001"/>
                    </a:ext>
                  </a:extLst>
                </a:gridCol>
                <a:gridCol w="449604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dirty="0">
                          <a:solidFill>
                            <a:srgbClr val="FFFFFF"/>
                          </a:solidFill>
                          <a:latin typeface="Calibri"/>
                        </a:rPr>
                        <a:t>AUTHORS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2649240">
                <a:tc>
                  <a:txBody>
                    <a:bodyPr/>
                    <a:lstStyle/>
                    <a:p>
                      <a:pPr>
                        <a:lnSpc>
                          <a:spcPct val="100000"/>
                        </a:lnSpc>
                      </a:pPr>
                      <a:r>
                        <a:rPr lang="en-US" sz="1400" b="0" strike="noStrike" spc="-1">
                          <a:solidFill>
                            <a:srgbClr val="000000"/>
                          </a:solidFill>
                          <a:latin typeface="Calibri"/>
                        </a:rPr>
                        <a:t>Wu G</a:t>
                      </a:r>
                      <a:endParaRPr lang="en-US" sz="1400" b="0" strike="noStrike" spc="-1">
                        <a:latin typeface="Arial"/>
                      </a:endParaRPr>
                    </a:p>
                    <a:p>
                      <a:pPr>
                        <a:lnSpc>
                          <a:spcPct val="100000"/>
                        </a:lnSpc>
                      </a:pPr>
                      <a:r>
                        <a:rPr lang="en-US" sz="1400" b="0" strike="noStrike" spc="-1">
                          <a:solidFill>
                            <a:srgbClr val="000000"/>
                          </a:solidFill>
                          <a:latin typeface="Calibri"/>
                        </a:rPr>
                        <a:t>Fang YZ</a:t>
                      </a:r>
                      <a:endParaRPr lang="en-US" sz="1400" b="0" strike="noStrike" spc="-1">
                        <a:latin typeface="Arial"/>
                      </a:endParaRPr>
                    </a:p>
                    <a:p>
                      <a:pPr>
                        <a:lnSpc>
                          <a:spcPct val="100000"/>
                        </a:lnSpc>
                      </a:pPr>
                      <a:r>
                        <a:rPr lang="en-US" sz="1400" b="0" strike="noStrike" spc="-1">
                          <a:solidFill>
                            <a:srgbClr val="000000"/>
                          </a:solidFill>
                          <a:latin typeface="Calibri"/>
                        </a:rPr>
                        <a:t>Yang S</a:t>
                      </a:r>
                      <a:endParaRPr lang="en-US" sz="1400" b="0" strike="noStrike" spc="-1">
                        <a:latin typeface="Arial"/>
                      </a:endParaRPr>
                    </a:p>
                    <a:p>
                      <a:pPr>
                        <a:lnSpc>
                          <a:spcPct val="100000"/>
                        </a:lnSpc>
                      </a:pPr>
                      <a:r>
                        <a:rPr lang="en-US" sz="1400" b="0" strike="noStrike" spc="-1">
                          <a:solidFill>
                            <a:srgbClr val="000000"/>
                          </a:solidFill>
                          <a:latin typeface="Calibri"/>
                        </a:rPr>
                        <a:t>Lupton JR</a:t>
                      </a:r>
                      <a:endParaRPr lang="en-US" sz="1400" b="0" strike="noStrike" spc="-1">
                        <a:latin typeface="Arial"/>
                      </a:endParaRPr>
                    </a:p>
                    <a:p>
                      <a:pPr>
                        <a:lnSpc>
                          <a:spcPct val="100000"/>
                        </a:lnSpc>
                      </a:pPr>
                      <a:r>
                        <a:rPr lang="en-US" sz="1400" b="0" strike="noStrike" spc="-1">
                          <a:solidFill>
                            <a:srgbClr val="000000"/>
                          </a:solidFill>
                          <a:latin typeface="Calibri"/>
                        </a:rPr>
                        <a:t>Turner ND</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dirty="0">
                          <a:solidFill>
                            <a:srgbClr val="000000"/>
                          </a:solidFill>
                          <a:latin typeface="Calibri"/>
                        </a:rPr>
                        <a:t>Glutathione metabolism and its implications for health</a:t>
                      </a:r>
                      <a:endParaRPr lang="en-US" sz="1400" b="0" strike="noStrike" spc="-1" dirty="0">
                        <a:latin typeface="Arial"/>
                      </a:endParaRPr>
                    </a:p>
                    <a:p>
                      <a:pPr>
                        <a:lnSpc>
                          <a:spcPct val="100000"/>
                        </a:lnSpc>
                      </a:pPr>
                      <a:endParaRPr lang="en-US" sz="14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Glutathione plays important roles in antioxidant defense, nutrient metabolism, and regulation of cellular events (including gene expression, DNA and protein synthesis, cell proliferation and apoptosis, signal transduction, cytokine production and immune response, and protein glutathionylation). </a:t>
                      </a:r>
                      <a:endParaRPr lang="en-US" sz="1400" b="0" strike="noStrike" spc="-1">
                        <a:latin typeface="Arial"/>
                      </a:endParaRPr>
                    </a:p>
                    <a:p>
                      <a:pPr>
                        <a:lnSpc>
                          <a:spcPct val="100000"/>
                        </a:lnSpc>
                      </a:pPr>
                      <a:r>
                        <a:rPr lang="en-US" sz="1400" b="0" strike="noStrike" spc="-1">
                          <a:solidFill>
                            <a:srgbClr val="000000"/>
                          </a:solidFill>
                          <a:latin typeface="Calibri"/>
                        </a:rPr>
                        <a:t>Glutathione deficiency contributes to oxidative stress, which plays a key role in aging and the pathogenesis of many diseases (including kwashiorkor, seizure, Alzheimer's disease, Parkinson's disease, liver disease, cystic fibrosis, sickle cell anemia, HIV, AIDS, cancer, heart attack, stroke, and diabetes).</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944280">
                <a:tc>
                  <a:txBody>
                    <a:bodyPr/>
                    <a:lstStyle/>
                    <a:p>
                      <a:pPr>
                        <a:lnSpc>
                          <a:spcPct val="100000"/>
                        </a:lnSpc>
                      </a:pPr>
                      <a:r>
                        <a:rPr lang="en-US" sz="1400" b="0" strike="noStrike" spc="-1">
                          <a:solidFill>
                            <a:srgbClr val="000000"/>
                          </a:solidFill>
                          <a:latin typeface="Calibri"/>
                        </a:rPr>
                        <a:t>Sinee Weschawalit</a:t>
                      </a:r>
                      <a:endParaRPr lang="en-US" sz="1400" b="0" strike="noStrike" spc="-1">
                        <a:latin typeface="Arial"/>
                      </a:endParaRPr>
                    </a:p>
                    <a:p>
                      <a:pPr>
                        <a:lnSpc>
                          <a:spcPct val="100000"/>
                        </a:lnSpc>
                      </a:pPr>
                      <a:r>
                        <a:rPr lang="en-US" sz="1400" b="0" strike="noStrike" spc="-1">
                          <a:solidFill>
                            <a:srgbClr val="000000"/>
                          </a:solidFill>
                          <a:latin typeface="Calibri"/>
                        </a:rPr>
                        <a:t>Siriwan Thongthip</a:t>
                      </a:r>
                      <a:endParaRPr lang="en-US" sz="1400" b="0" strike="noStrike" spc="-1">
                        <a:latin typeface="Arial"/>
                      </a:endParaRPr>
                    </a:p>
                    <a:p>
                      <a:pPr>
                        <a:lnSpc>
                          <a:spcPct val="100000"/>
                        </a:lnSpc>
                      </a:pPr>
                      <a:r>
                        <a:rPr lang="en-US" sz="1400" b="0" strike="noStrike" spc="-1">
                          <a:solidFill>
                            <a:srgbClr val="000000"/>
                          </a:solidFill>
                          <a:latin typeface="Calibri"/>
                        </a:rPr>
                        <a:t>Phanupong Phutrakool</a:t>
                      </a:r>
                      <a:endParaRPr lang="en-US" sz="1400" b="0" strike="noStrike" spc="-1">
                        <a:latin typeface="Arial"/>
                      </a:endParaRPr>
                    </a:p>
                    <a:p>
                      <a:pPr>
                        <a:lnSpc>
                          <a:spcPct val="100000"/>
                        </a:lnSpc>
                      </a:pPr>
                      <a:r>
                        <a:rPr lang="en-US" sz="1400" b="0" strike="noStrike" spc="-1">
                          <a:solidFill>
                            <a:srgbClr val="000000"/>
                          </a:solidFill>
                          <a:latin typeface="Calibri"/>
                        </a:rPr>
                        <a:t>Pravit Asawanonda</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Glutathione and its antiaging and antimelanogenic effects</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We showed that oral glutathione, 250 mg/d, in both reduced and oxidized forms effectively influences skin properties. Overall, glutathione in both forms are well tolerated.</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r h="366120">
                <a:tc gridSpan="3">
                  <a:txBody>
                    <a:bodyPr/>
                    <a:lstStyle/>
                    <a:p>
                      <a:pPr algn="ctr">
                        <a:lnSpc>
                          <a:spcPct val="100000"/>
                        </a:lnSpc>
                      </a:pPr>
                      <a:r>
                        <a:rPr lang="en-US" sz="1800" b="0" strike="noStrike" spc="-1" dirty="0">
                          <a:solidFill>
                            <a:srgbClr val="000000"/>
                          </a:solidFill>
                          <a:latin typeface="Calibri"/>
                        </a:rPr>
                        <a:t>Over </a:t>
                      </a:r>
                      <a:r>
                        <a:rPr lang="en-US" sz="1800" b="1" strike="noStrike" spc="-1" dirty="0">
                          <a:solidFill>
                            <a:srgbClr val="000000"/>
                          </a:solidFill>
                          <a:latin typeface="Calibri"/>
                        </a:rPr>
                        <a:t>148,913</a:t>
                      </a:r>
                      <a:r>
                        <a:rPr lang="en-US" sz="1800" b="0" strike="noStrike" spc="-1" dirty="0">
                          <a:solidFill>
                            <a:srgbClr val="000000"/>
                          </a:solidFill>
                          <a:latin typeface="Calibri"/>
                        </a:rPr>
                        <a:t> clinical studies on PUBMED</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53162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SOD SUPPORT STUDIES</a:t>
            </a:r>
          </a:p>
        </p:txBody>
      </p:sp>
      <p:graphicFrame>
        <p:nvGraphicFramePr>
          <p:cNvPr id="5" name="Table 2"/>
          <p:cNvGraphicFramePr/>
          <p:nvPr/>
        </p:nvGraphicFramePr>
        <p:xfrm>
          <a:off x="225040" y="1195940"/>
          <a:ext cx="9227160" cy="5061120"/>
        </p:xfrm>
        <a:graphic>
          <a:graphicData uri="http://schemas.openxmlformats.org/drawingml/2006/table">
            <a:tbl>
              <a:tblPr/>
              <a:tblGrid>
                <a:gridCol w="2423880">
                  <a:extLst>
                    <a:ext uri="{9D8B030D-6E8A-4147-A177-3AD203B41FA5}">
                      <a16:colId xmlns:a16="http://schemas.microsoft.com/office/drawing/2014/main" val="20000"/>
                    </a:ext>
                  </a:extLst>
                </a:gridCol>
                <a:gridCol w="291708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a:solidFill>
                            <a:srgbClr val="FFFFFF"/>
                          </a:solidFill>
                          <a:latin typeface="Calibri"/>
                        </a:rPr>
                        <a:t>AUTHORS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2223000">
                <a:tc>
                  <a:txBody>
                    <a:bodyPr/>
                    <a:lstStyle/>
                    <a:p>
                      <a:pPr>
                        <a:lnSpc>
                          <a:spcPct val="100000"/>
                        </a:lnSpc>
                      </a:pPr>
                      <a:r>
                        <a:rPr lang="en-US" sz="1400" b="0" strike="noStrike" spc="-1">
                          <a:solidFill>
                            <a:srgbClr val="000000"/>
                          </a:solidFill>
                          <a:latin typeface="Calibri"/>
                        </a:rPr>
                        <a:t>Milesi MA</a:t>
                      </a:r>
                      <a:endParaRPr lang="en-US" sz="1400" b="0" strike="noStrike" spc="-1">
                        <a:latin typeface="Arial"/>
                      </a:endParaRPr>
                    </a:p>
                    <a:p>
                      <a:pPr>
                        <a:lnSpc>
                          <a:spcPct val="100000"/>
                        </a:lnSpc>
                      </a:pPr>
                      <a:r>
                        <a:rPr lang="en-US" sz="1400" b="0" strike="noStrike" spc="-1">
                          <a:solidFill>
                            <a:srgbClr val="000000"/>
                          </a:solidFill>
                          <a:latin typeface="Calibri"/>
                        </a:rPr>
                        <a:t>Lacan D</a:t>
                      </a:r>
                      <a:endParaRPr lang="en-US" sz="1400" b="0" strike="noStrike" spc="-1">
                        <a:latin typeface="Arial"/>
                      </a:endParaRPr>
                    </a:p>
                    <a:p>
                      <a:pPr>
                        <a:lnSpc>
                          <a:spcPct val="100000"/>
                        </a:lnSpc>
                      </a:pPr>
                      <a:r>
                        <a:rPr lang="en-US" sz="1400" b="0" strike="noStrike" spc="-1">
                          <a:solidFill>
                            <a:srgbClr val="000000"/>
                          </a:solidFill>
                          <a:latin typeface="Calibri"/>
                        </a:rPr>
                        <a:t>Brosse H</a:t>
                      </a:r>
                      <a:endParaRPr lang="en-US" sz="1400" b="0" strike="noStrike" spc="-1">
                        <a:latin typeface="Arial"/>
                      </a:endParaRPr>
                    </a:p>
                    <a:p>
                      <a:pPr>
                        <a:lnSpc>
                          <a:spcPct val="100000"/>
                        </a:lnSpc>
                      </a:pPr>
                      <a:r>
                        <a:rPr lang="en-US" sz="1400" b="0" strike="noStrike" spc="-1">
                          <a:solidFill>
                            <a:srgbClr val="000000"/>
                          </a:solidFill>
                          <a:latin typeface="Calibri"/>
                        </a:rPr>
                        <a:t>Desor D</a:t>
                      </a:r>
                      <a:endParaRPr lang="en-US" sz="1400" b="0" strike="noStrike" spc="-1">
                        <a:latin typeface="Arial"/>
                      </a:endParaRPr>
                    </a:p>
                    <a:p>
                      <a:pPr>
                        <a:lnSpc>
                          <a:spcPct val="100000"/>
                        </a:lnSpc>
                      </a:pPr>
                      <a:r>
                        <a:rPr lang="en-US" sz="1400" b="0" strike="noStrike" spc="-1">
                          <a:solidFill>
                            <a:srgbClr val="000000"/>
                          </a:solidFill>
                          <a:latin typeface="Calibri"/>
                        </a:rPr>
                        <a:t>Notin C</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Effect of an oral supplementation with a proprietary melon juice concentrate (Extramel) on stress and fatigue in healthy people: a pilot, double-blind, placebo-controlled clinical trial.</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The supplementation with the proprietary melon juice concentrate bringing 140 IU SOD/day significantly improved signs and symptoms of stress and fatigue linked to performance, physical (pain, sleep troubles), cognitive (concentration, weariness, sleep troubles) or behavioural (attitude, irritability, difficulty of contact) compared to the placebo. In the same way, quality of life and perceived stress were significantly improved with SOD supplementation.</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1370520">
                <a:tc>
                  <a:txBody>
                    <a:bodyPr/>
                    <a:lstStyle/>
                    <a:p>
                      <a:pPr>
                        <a:lnSpc>
                          <a:spcPct val="100000"/>
                        </a:lnSpc>
                      </a:pPr>
                      <a:r>
                        <a:rPr lang="en-US" sz="1400" b="0" strike="noStrike" spc="-1">
                          <a:solidFill>
                            <a:srgbClr val="000000"/>
                          </a:solidFill>
                          <a:latin typeface="Calibri"/>
                        </a:rPr>
                        <a:t>H. Younus</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Therapeutic potentials of superoxide dismutase</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The present review describes the therapeutic effects of SOD in various physiological and pathological conditions such as cancer, inflammatory diseases, cystic fibrosis, ischemia, aging, rheumatoid arthritis, neurodegenerative diseases, and diabetes.</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4"/>
                  </a:ext>
                </a:extLst>
              </a:tr>
              <a:tr h="366120">
                <a:tc gridSpan="3">
                  <a:txBody>
                    <a:bodyPr/>
                    <a:lstStyle/>
                    <a:p>
                      <a:pPr algn="ctr">
                        <a:lnSpc>
                          <a:spcPct val="100000"/>
                        </a:lnSpc>
                      </a:pPr>
                      <a:r>
                        <a:rPr lang="en-US" sz="1800" b="0" strike="noStrike" spc="-1" dirty="0">
                          <a:solidFill>
                            <a:srgbClr val="000000"/>
                          </a:solidFill>
                          <a:latin typeface="Calibri"/>
                        </a:rPr>
                        <a:t>Over </a:t>
                      </a:r>
                      <a:r>
                        <a:rPr lang="en-US" sz="1800" b="1" strike="noStrike" spc="-1" dirty="0">
                          <a:solidFill>
                            <a:srgbClr val="000000"/>
                          </a:solidFill>
                          <a:latin typeface="Calibri"/>
                        </a:rPr>
                        <a:t>81,876</a:t>
                      </a:r>
                      <a:r>
                        <a:rPr lang="en-US" sz="1800" b="0" strike="noStrike" spc="-1" dirty="0">
                          <a:solidFill>
                            <a:srgbClr val="000000"/>
                          </a:solidFill>
                          <a:latin typeface="Calibri"/>
                        </a:rPr>
                        <a:t> clinical studies on PUBMED</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08111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1B2FA-B25E-4776-99CF-EF8CB9252CC4}"/>
              </a:ext>
            </a:extLst>
          </p:cNvPr>
          <p:cNvSpPr txBox="1"/>
          <p:nvPr/>
        </p:nvSpPr>
        <p:spPr>
          <a:xfrm>
            <a:off x="369276" y="378069"/>
            <a:ext cx="5844292" cy="584775"/>
          </a:xfrm>
          <a:prstGeom prst="rect">
            <a:avLst/>
          </a:prstGeom>
          <a:noFill/>
        </p:spPr>
        <p:txBody>
          <a:bodyPr wrap="none" rtlCol="0">
            <a:spAutoFit/>
          </a:bodyPr>
          <a:lstStyle/>
          <a:p>
            <a:r>
              <a:rPr lang="en-US" sz="3200" dirty="0">
                <a:solidFill>
                  <a:prstClr val="white"/>
                </a:solidFill>
              </a:rPr>
              <a:t>COMPANY HIGHLIGHT - FOUNDER</a:t>
            </a:r>
          </a:p>
        </p:txBody>
      </p:sp>
      <p:pic>
        <p:nvPicPr>
          <p:cNvPr id="4" name="Picture 3">
            <a:extLst>
              <a:ext uri="{FF2B5EF4-FFF2-40B4-BE49-F238E27FC236}">
                <a16:creationId xmlns:a16="http://schemas.microsoft.com/office/drawing/2014/main" id="{D81EDC58-309D-4692-8D6F-54B8DF930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20" y="1515648"/>
            <a:ext cx="9480359" cy="4484318"/>
          </a:xfrm>
          <a:prstGeom prst="rect">
            <a:avLst/>
          </a:prstGeom>
        </p:spPr>
      </p:pic>
    </p:spTree>
    <p:extLst>
      <p:ext uri="{BB962C8B-B14F-4D97-AF65-F5344CB8AC3E}">
        <p14:creationId xmlns:p14="http://schemas.microsoft.com/office/powerpoint/2010/main" val="349717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ACEMANNAN SUPPORT STUDIES</a:t>
            </a:r>
          </a:p>
        </p:txBody>
      </p:sp>
      <p:graphicFrame>
        <p:nvGraphicFramePr>
          <p:cNvPr id="4" name="Table 2"/>
          <p:cNvGraphicFramePr/>
          <p:nvPr/>
        </p:nvGraphicFramePr>
        <p:xfrm>
          <a:off x="161540" y="1462640"/>
          <a:ext cx="9227160" cy="4328880"/>
        </p:xfrm>
        <a:graphic>
          <a:graphicData uri="http://schemas.openxmlformats.org/drawingml/2006/table">
            <a:tbl>
              <a:tblPr/>
              <a:tblGrid>
                <a:gridCol w="2676600">
                  <a:extLst>
                    <a:ext uri="{9D8B030D-6E8A-4147-A177-3AD203B41FA5}">
                      <a16:colId xmlns:a16="http://schemas.microsoft.com/office/drawing/2014/main" val="20000"/>
                    </a:ext>
                  </a:extLst>
                </a:gridCol>
                <a:gridCol w="2433600">
                  <a:extLst>
                    <a:ext uri="{9D8B030D-6E8A-4147-A177-3AD203B41FA5}">
                      <a16:colId xmlns:a16="http://schemas.microsoft.com/office/drawing/2014/main" val="20001"/>
                    </a:ext>
                  </a:extLst>
                </a:gridCol>
                <a:gridCol w="411696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a:solidFill>
                            <a:srgbClr val="FFFFFF"/>
                          </a:solidFill>
                          <a:latin typeface="Calibri"/>
                        </a:rPr>
                        <a:t>AUTHORS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1796760">
                <a:tc>
                  <a:txBody>
                    <a:bodyPr/>
                    <a:lstStyle/>
                    <a:p>
                      <a:pPr>
                        <a:lnSpc>
                          <a:spcPct val="100000"/>
                        </a:lnSpc>
                      </a:pPr>
                      <a:r>
                        <a:rPr lang="en-US" sz="1400" b="0" strike="noStrike" spc="-1">
                          <a:solidFill>
                            <a:srgbClr val="000000"/>
                          </a:solidFill>
                          <a:latin typeface="Calibri"/>
                        </a:rPr>
                        <a:t>Sierra-García GD</a:t>
                      </a:r>
                      <a:endParaRPr lang="en-US" sz="1400" b="0" strike="noStrike" spc="-1">
                        <a:latin typeface="Arial"/>
                      </a:endParaRPr>
                    </a:p>
                    <a:p>
                      <a:pPr>
                        <a:lnSpc>
                          <a:spcPct val="100000"/>
                        </a:lnSpc>
                      </a:pPr>
                      <a:r>
                        <a:rPr lang="en-US" sz="1400" b="0" strike="noStrike" spc="-1">
                          <a:solidFill>
                            <a:srgbClr val="000000"/>
                          </a:solidFill>
                          <a:latin typeface="Calibri"/>
                        </a:rPr>
                        <a:t>Castro-Ríos R, </a:t>
                      </a:r>
                      <a:endParaRPr lang="en-US" sz="1400" b="0" strike="noStrike" spc="-1">
                        <a:latin typeface="Arial"/>
                      </a:endParaRPr>
                    </a:p>
                    <a:p>
                      <a:pPr>
                        <a:lnSpc>
                          <a:spcPct val="100000"/>
                        </a:lnSpc>
                      </a:pPr>
                      <a:r>
                        <a:rPr lang="en-US" sz="1400" b="0" strike="noStrike" spc="-1">
                          <a:solidFill>
                            <a:srgbClr val="000000"/>
                          </a:solidFill>
                          <a:latin typeface="Calibri"/>
                        </a:rPr>
                        <a:t>González-Horta A,</a:t>
                      </a:r>
                      <a:endParaRPr lang="en-US" sz="1400" b="0" strike="noStrike" spc="-1">
                        <a:latin typeface="Arial"/>
                      </a:endParaRPr>
                    </a:p>
                    <a:p>
                      <a:pPr>
                        <a:lnSpc>
                          <a:spcPct val="100000"/>
                        </a:lnSpc>
                      </a:pPr>
                      <a:r>
                        <a:rPr lang="en-US" sz="1400" b="0" strike="noStrike" spc="-1">
                          <a:solidFill>
                            <a:srgbClr val="000000"/>
                          </a:solidFill>
                          <a:latin typeface="Calibri"/>
                        </a:rPr>
                        <a:t> Lara-Arias J, </a:t>
                      </a:r>
                      <a:endParaRPr lang="en-US" sz="1400" b="0" strike="noStrike" spc="-1">
                        <a:latin typeface="Arial"/>
                      </a:endParaRPr>
                    </a:p>
                    <a:p>
                      <a:pPr>
                        <a:lnSpc>
                          <a:spcPct val="100000"/>
                        </a:lnSpc>
                      </a:pPr>
                      <a:r>
                        <a:rPr lang="en-US" sz="1400" b="0" strike="noStrike" spc="-1">
                          <a:solidFill>
                            <a:srgbClr val="000000"/>
                          </a:solidFill>
                          <a:latin typeface="Calibri"/>
                        </a:rPr>
                        <a:t>Chávez-Montes A</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Acemannan, an extracted polysaccharide from Aloe vera: A literature review.</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Acemannan has various medicinal properties like osteogenic, anti-inflammatory, and antibacterial, which accelerate healing of lesions.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000000"/>
                          </a:solidFill>
                          <a:latin typeface="Calibri"/>
                        </a:rPr>
                        <a:t>Also, acemannan is known to have antiviral and antitumor activities in vivo through activation of immune responses. It was concluded that Aloe vera has immense potential as a therapeutic agent.</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1796760">
                <a:tc>
                  <a:txBody>
                    <a:bodyPr/>
                    <a:lstStyle/>
                    <a:p>
                      <a:pPr>
                        <a:lnSpc>
                          <a:spcPct val="100000"/>
                        </a:lnSpc>
                      </a:pPr>
                      <a:r>
                        <a:rPr lang="en-US" sz="1400" b="0" i="1" strike="noStrike" spc="-1">
                          <a:solidFill>
                            <a:srgbClr val="000000"/>
                          </a:solidFill>
                          <a:latin typeface="Calibri"/>
                        </a:rPr>
                        <a:t>Liu C, Cui Y, Pi F, Cheng Y, Guo Y, Qian H. </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Extraction, Purification, Structural Characteristics, Biological Activities and Pharmacological Applications of Acemannan, a Polysaccharide from </a:t>
                      </a:r>
                      <a:r>
                        <a:rPr lang="en-US" sz="1400" b="1" i="1" strike="noStrike" spc="-1">
                          <a:solidFill>
                            <a:srgbClr val="000000"/>
                          </a:solidFill>
                          <a:latin typeface="Calibri"/>
                        </a:rPr>
                        <a:t>Aloe vera</a:t>
                      </a:r>
                      <a:r>
                        <a:rPr lang="en-US" sz="1400" b="1" strike="noStrike" spc="-1">
                          <a:solidFill>
                            <a:srgbClr val="000000"/>
                          </a:solidFill>
                          <a:latin typeface="Calibri"/>
                        </a:rPr>
                        <a:t>: A Review.</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dirty="0" err="1">
                          <a:solidFill>
                            <a:srgbClr val="000000"/>
                          </a:solidFill>
                          <a:latin typeface="Calibri"/>
                        </a:rPr>
                        <a:t>Acemannan</a:t>
                      </a:r>
                      <a:r>
                        <a:rPr lang="en-US" sz="1400" b="0" strike="noStrike" spc="-1" dirty="0">
                          <a:solidFill>
                            <a:srgbClr val="000000"/>
                          </a:solidFill>
                          <a:latin typeface="Calibri"/>
                        </a:rPr>
                        <a:t>, considered one of the main bioactive polysaccharides of </a:t>
                      </a:r>
                      <a:r>
                        <a:rPr lang="en-US" sz="1400" b="0" i="1" strike="noStrike" spc="-1" dirty="0">
                          <a:solidFill>
                            <a:srgbClr val="000000"/>
                          </a:solidFill>
                          <a:latin typeface="Calibri"/>
                        </a:rPr>
                        <a:t>Aloe </a:t>
                      </a:r>
                      <a:r>
                        <a:rPr lang="en-US" sz="1400" b="0" i="1" strike="noStrike" spc="-1" dirty="0" err="1">
                          <a:solidFill>
                            <a:srgbClr val="000000"/>
                          </a:solidFill>
                          <a:latin typeface="Calibri"/>
                        </a:rPr>
                        <a:t>vera</a:t>
                      </a:r>
                      <a:r>
                        <a:rPr lang="en-US" sz="1400" b="0" strike="noStrike" spc="-1" dirty="0">
                          <a:solidFill>
                            <a:srgbClr val="000000"/>
                          </a:solidFill>
                          <a:latin typeface="Calibri"/>
                        </a:rPr>
                        <a:t>, possesses </a:t>
                      </a:r>
                      <a:r>
                        <a:rPr lang="en-US" sz="1400" b="0" strike="noStrike" spc="-1" dirty="0" err="1">
                          <a:solidFill>
                            <a:srgbClr val="000000"/>
                          </a:solidFill>
                          <a:latin typeface="Calibri"/>
                        </a:rPr>
                        <a:t>immunoregulation</a:t>
                      </a:r>
                      <a:r>
                        <a:rPr lang="en-US" sz="1400" b="0" strike="noStrike" spc="-1" dirty="0">
                          <a:solidFill>
                            <a:srgbClr val="000000"/>
                          </a:solidFill>
                          <a:latin typeface="Calibri"/>
                        </a:rPr>
                        <a:t>, anti-cancer, anti-oxidation, wound healing and bone proliferation promotion, </a:t>
                      </a:r>
                      <a:r>
                        <a:rPr lang="en-US" sz="1400" b="0" strike="noStrike" spc="-1" dirty="0" err="1">
                          <a:solidFill>
                            <a:srgbClr val="000000"/>
                          </a:solidFill>
                          <a:latin typeface="Calibri"/>
                        </a:rPr>
                        <a:t>neuroprotection</a:t>
                      </a:r>
                      <a:r>
                        <a:rPr lang="en-US" sz="1400" b="0" strike="noStrike" spc="-1" dirty="0">
                          <a:solidFill>
                            <a:srgbClr val="000000"/>
                          </a:solidFill>
                          <a:latin typeface="Calibri"/>
                        </a:rPr>
                        <a:t>, and intestinal health promotion activities, among others.</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2905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WHAT COULD PURXCEL MEAN FOR ME?</a:t>
            </a:r>
          </a:p>
        </p:txBody>
      </p:sp>
      <p:sp>
        <p:nvSpPr>
          <p:cNvPr id="6" name="CustomShape 1"/>
          <p:cNvSpPr/>
          <p:nvPr/>
        </p:nvSpPr>
        <p:spPr>
          <a:xfrm>
            <a:off x="2576940" y="2238596"/>
            <a:ext cx="2982960" cy="36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385623"/>
              </a:buClr>
              <a:buFont typeface="Arial"/>
              <a:buChar char="•"/>
            </a:pPr>
            <a:r>
              <a:rPr lang="en-US" sz="2100" b="1" strike="noStrike" spc="-1" dirty="0">
                <a:latin typeface="Calibri"/>
              </a:rPr>
              <a:t>Weight Management</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Pain Relief</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Sleep Quality</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Energy</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Fertility</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UV Protection</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Cognitive Ability</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Anti-aging</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Cellulite Reduction</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Physical Performance</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Immunity</a:t>
            </a:r>
            <a:endParaRPr lang="en-US" sz="2100" b="0" strike="noStrike" spc="-1" dirty="0">
              <a:latin typeface="Arial"/>
            </a:endParaRPr>
          </a:p>
        </p:txBody>
      </p:sp>
      <p:sp>
        <p:nvSpPr>
          <p:cNvPr id="7" name="CustomShape 2"/>
          <p:cNvSpPr/>
          <p:nvPr/>
        </p:nvSpPr>
        <p:spPr>
          <a:xfrm>
            <a:off x="5785800" y="2238596"/>
            <a:ext cx="4120200" cy="329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385623"/>
              </a:buClr>
              <a:buFont typeface="Arial"/>
              <a:buChar char="•"/>
            </a:pPr>
            <a:r>
              <a:rPr lang="en-US" sz="2100" b="1" strike="noStrike" spc="-1" dirty="0">
                <a:latin typeface="Calibri"/>
              </a:rPr>
              <a:t>Lowers Cholesterol Levels</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Anti-inflammatory </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Primary Antioxidant</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Lowering of  Blood Sugar Levels</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Bone Proliferation</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Antineoplastic</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Improves </a:t>
            </a:r>
            <a:r>
              <a:rPr lang="en-US" sz="2100" b="1" strike="noStrike" spc="-1" dirty="0" err="1">
                <a:latin typeface="Calibri"/>
              </a:rPr>
              <a:t>Neuro</a:t>
            </a:r>
            <a:r>
              <a:rPr lang="en-US" sz="2100" b="1" strike="noStrike" spc="-1" dirty="0">
                <a:latin typeface="Calibri"/>
              </a:rPr>
              <a:t>-Protection</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Promotes Intestinal Health</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49" dirty="0">
                <a:latin typeface="Calibri"/>
              </a:rPr>
              <a:t>Sexual Performance &amp; Fertility</a:t>
            </a:r>
            <a:endParaRPr lang="en-US" sz="2100" b="0" strike="noStrike" spc="-1" dirty="0">
              <a:latin typeface="Arial"/>
            </a:endParaRPr>
          </a:p>
          <a:p>
            <a:pPr marL="285840" indent="-285480">
              <a:lnSpc>
                <a:spcPct val="100000"/>
              </a:lnSpc>
              <a:buClr>
                <a:srgbClr val="385623"/>
              </a:buClr>
              <a:buFont typeface="Arial"/>
              <a:buChar char="•"/>
            </a:pPr>
            <a:r>
              <a:rPr lang="en-US" sz="2100" b="1" strike="noStrike" spc="-1" dirty="0">
                <a:latin typeface="Calibri"/>
              </a:rPr>
              <a:t>and lots more</a:t>
            </a:r>
            <a:endParaRPr lang="en-US" sz="2100" b="0" strike="noStrike" spc="-1" dirty="0">
              <a:latin typeface="Arial"/>
            </a:endParaRPr>
          </a:p>
        </p:txBody>
      </p:sp>
      <p:pic>
        <p:nvPicPr>
          <p:cNvPr id="5" name="Picture 5"/>
          <p:cNvPicPr/>
          <p:nvPr/>
        </p:nvPicPr>
        <p:blipFill>
          <a:blip r:embed="rId3"/>
          <a:stretch/>
        </p:blipFill>
        <p:spPr>
          <a:xfrm>
            <a:off x="104346" y="1690126"/>
            <a:ext cx="2792440" cy="4707740"/>
          </a:xfrm>
          <a:prstGeom prst="rect">
            <a:avLst/>
          </a:prstGeom>
          <a:ln>
            <a:noFill/>
          </a:ln>
        </p:spPr>
      </p:pic>
    </p:spTree>
    <p:extLst>
      <p:ext uri="{BB962C8B-B14F-4D97-AF65-F5344CB8AC3E}">
        <p14:creationId xmlns:p14="http://schemas.microsoft.com/office/powerpoint/2010/main" val="384014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1120" y="359060"/>
            <a:ext cx="6049880" cy="523220"/>
          </a:xfrm>
        </p:spPr>
        <p:txBody>
          <a:bodyPr/>
          <a:lstStyle/>
          <a:p>
            <a:pPr>
              <a:lnSpc>
                <a:spcPct val="100000"/>
              </a:lnSpc>
            </a:pPr>
            <a:r>
              <a:rPr lang="en-US" sz="3400" b="1" spc="-1" dirty="0">
                <a:solidFill>
                  <a:srgbClr val="FFFFFF"/>
                </a:solidFill>
                <a:latin typeface="Calibri Light" panose="020F0302020204030204" pitchFamily="34" charset="0"/>
                <a:cs typeface="Calibri Light" panose="020F0302020204030204" pitchFamily="34" charset="0"/>
              </a:rPr>
              <a:t>PRODUCT TESTIMONIALS</a:t>
            </a:r>
            <a:endParaRPr lang="en-US" sz="3400" b="1" spc="-1" dirty="0">
              <a:latin typeface="Calibri Light" panose="020F0302020204030204" pitchFamily="34" charset="0"/>
              <a:cs typeface="Calibri Light" panose="020F0302020204030204" pitchFamily="34" charset="0"/>
            </a:endParaRPr>
          </a:p>
        </p:txBody>
      </p:sp>
      <p:sp>
        <p:nvSpPr>
          <p:cNvPr id="5" name="CustomShape 2">
            <a:extLst>
              <a:ext uri="{FF2B5EF4-FFF2-40B4-BE49-F238E27FC236}">
                <a16:creationId xmlns:a16="http://schemas.microsoft.com/office/drawing/2014/main" id="{A35B87D6-5A17-4ADB-9A4B-03E5C051B3EE}"/>
              </a:ext>
            </a:extLst>
          </p:cNvPr>
          <p:cNvSpPr/>
          <p:nvPr/>
        </p:nvSpPr>
        <p:spPr>
          <a:xfrm>
            <a:off x="681120" y="1355580"/>
            <a:ext cx="1942920" cy="1869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a:lnSpc>
                <a:spcPct val="100000"/>
              </a:lnSpc>
            </a:pPr>
            <a:r>
              <a:rPr lang="en-US" sz="2800" b="1" strike="noStrike" spc="-1" dirty="0">
                <a:solidFill>
                  <a:srgbClr val="FFFFFF"/>
                </a:solidFill>
                <a:latin typeface="Arial"/>
              </a:rPr>
              <a:t>2020</a:t>
            </a:r>
            <a:endParaRPr lang="en-US" sz="2800" b="0" strike="noStrike" spc="-1" dirty="0">
              <a:latin typeface="Arial"/>
            </a:endParaRPr>
          </a:p>
          <a:p>
            <a:pPr algn="ctr">
              <a:lnSpc>
                <a:spcPct val="100000"/>
              </a:lnSpc>
            </a:pPr>
            <a:r>
              <a:rPr lang="en-US" sz="2000" b="1" u="sng" strike="noStrike" spc="-1" dirty="0">
                <a:solidFill>
                  <a:srgbClr val="FFFFFF"/>
                </a:solidFill>
                <a:uFillTx/>
                <a:latin typeface="Arial Narrow"/>
              </a:rPr>
              <a:t>PHYSICIAN’S</a:t>
            </a:r>
            <a:endParaRPr lang="en-US" sz="2000" b="0" strike="noStrike" spc="-1" dirty="0">
              <a:latin typeface="Arial"/>
            </a:endParaRPr>
          </a:p>
          <a:p>
            <a:pPr algn="ctr">
              <a:lnSpc>
                <a:spcPct val="100000"/>
              </a:lnSpc>
            </a:pPr>
            <a:r>
              <a:rPr lang="en-US" sz="2000" b="1" u="sng" strike="noStrike" spc="-1" dirty="0">
                <a:solidFill>
                  <a:srgbClr val="FFFFFF"/>
                </a:solidFill>
                <a:uFillTx/>
                <a:latin typeface="Arial Narrow"/>
              </a:rPr>
              <a:t>DESK</a:t>
            </a:r>
            <a:endParaRPr lang="en-US" sz="2000" b="0" strike="noStrike" spc="-1" dirty="0">
              <a:latin typeface="Arial"/>
            </a:endParaRPr>
          </a:p>
          <a:p>
            <a:pPr algn="ctr">
              <a:lnSpc>
                <a:spcPct val="100000"/>
              </a:lnSpc>
            </a:pPr>
            <a:r>
              <a:rPr lang="en-US" sz="2000" b="1" u="sng" strike="noStrike" spc="-1" dirty="0">
                <a:solidFill>
                  <a:srgbClr val="FFFFFF"/>
                </a:solidFill>
                <a:uFillTx/>
                <a:latin typeface="Arial Narrow"/>
              </a:rPr>
              <a:t>REFERENCE</a:t>
            </a:r>
            <a:endParaRPr lang="en-US" sz="2000" b="0" strike="noStrike" spc="-1" dirty="0">
              <a:latin typeface="Arial"/>
            </a:endParaRPr>
          </a:p>
          <a:p>
            <a:pPr algn="ctr">
              <a:lnSpc>
                <a:spcPct val="100000"/>
              </a:lnSpc>
            </a:pPr>
            <a:r>
              <a:rPr lang="en-US" sz="2000" b="1" strike="noStrike" spc="-1" dirty="0">
                <a:solidFill>
                  <a:srgbClr val="FFFFFF"/>
                </a:solidFill>
                <a:latin typeface="Arial Narrow"/>
              </a:rPr>
              <a:t>PDR.NET</a:t>
            </a:r>
            <a:endParaRPr lang="en-US" sz="2000" b="0" strike="noStrike" spc="-1" dirty="0">
              <a:latin typeface="Arial"/>
            </a:endParaRPr>
          </a:p>
        </p:txBody>
      </p:sp>
      <p:pic>
        <p:nvPicPr>
          <p:cNvPr id="6" name="Picture 7"/>
          <p:cNvPicPr/>
          <p:nvPr/>
        </p:nvPicPr>
        <p:blipFill>
          <a:blip r:embed="rId3"/>
          <a:stretch/>
        </p:blipFill>
        <p:spPr>
          <a:xfrm>
            <a:off x="6309084" y="1152000"/>
            <a:ext cx="3429000" cy="2277000"/>
          </a:xfrm>
          <a:prstGeom prst="rect">
            <a:avLst/>
          </a:prstGeom>
          <a:ln>
            <a:noFill/>
          </a:ln>
        </p:spPr>
      </p:pic>
      <p:pic>
        <p:nvPicPr>
          <p:cNvPr id="7" name="Picture 9"/>
          <p:cNvPicPr/>
          <p:nvPr/>
        </p:nvPicPr>
        <p:blipFill>
          <a:blip r:embed="rId4"/>
          <a:stretch/>
        </p:blipFill>
        <p:spPr>
          <a:xfrm>
            <a:off x="534960" y="3732660"/>
            <a:ext cx="2235240" cy="2235240"/>
          </a:xfrm>
          <a:prstGeom prst="rect">
            <a:avLst/>
          </a:prstGeom>
          <a:ln>
            <a:noFill/>
          </a:ln>
        </p:spPr>
      </p:pic>
      <p:pic>
        <p:nvPicPr>
          <p:cNvPr id="8" name="Picture 8"/>
          <p:cNvPicPr/>
          <p:nvPr/>
        </p:nvPicPr>
        <p:blipFill>
          <a:blip r:embed="rId5"/>
          <a:stretch/>
        </p:blipFill>
        <p:spPr>
          <a:xfrm>
            <a:off x="6865104" y="3650940"/>
            <a:ext cx="2316960" cy="2316960"/>
          </a:xfrm>
          <a:prstGeom prst="rect">
            <a:avLst/>
          </a:prstGeom>
          <a:ln>
            <a:noFill/>
          </a:ln>
        </p:spPr>
      </p:pic>
      <p:pic>
        <p:nvPicPr>
          <p:cNvPr id="10" name="Picture 9">
            <a:extLst>
              <a:ext uri="{FF2B5EF4-FFF2-40B4-BE49-F238E27FC236}">
                <a16:creationId xmlns:a16="http://schemas.microsoft.com/office/drawing/2014/main" id="{5288D4CC-A59C-4FC9-B230-CDD608E34379}"/>
              </a:ext>
            </a:extLst>
          </p:cNvPr>
          <p:cNvPicPr>
            <a:picLocks noChangeAspect="1"/>
          </p:cNvPicPr>
          <p:nvPr/>
        </p:nvPicPr>
        <p:blipFill rotWithShape="1">
          <a:blip r:embed="rId6">
            <a:extLst>
              <a:ext uri="{28A0092B-C50C-407E-A947-70E740481C1C}">
                <a14:useLocalDpi xmlns:a14="http://schemas.microsoft.com/office/drawing/2010/main" val="0"/>
              </a:ext>
            </a:extLst>
          </a:blip>
          <a:srcRect l="29647" r="32186"/>
          <a:stretch/>
        </p:blipFill>
        <p:spPr>
          <a:xfrm>
            <a:off x="3256503" y="1941237"/>
            <a:ext cx="3243046" cy="3226751"/>
          </a:xfrm>
          <a:prstGeom prst="rect">
            <a:avLst/>
          </a:prstGeom>
        </p:spPr>
      </p:pic>
    </p:spTree>
    <p:extLst>
      <p:ext uri="{BB962C8B-B14F-4D97-AF65-F5344CB8AC3E}">
        <p14:creationId xmlns:p14="http://schemas.microsoft.com/office/powerpoint/2010/main" val="351682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00" y="472371"/>
            <a:ext cx="7010400" cy="360099"/>
          </a:xfrm>
        </p:spPr>
        <p:txBody>
          <a:bodyPr/>
          <a:lstStyle/>
          <a:p>
            <a:r>
              <a:rPr lang="en-US" sz="2600" b="1" dirty="0">
                <a:solidFill>
                  <a:schemeClr val="bg1"/>
                </a:solidFill>
                <a:latin typeface="Calibri Light" panose="020F0302020204030204" pitchFamily="34" charset="0"/>
                <a:cs typeface="Calibri Light" panose="020F0302020204030204" pitchFamily="34" charset="0"/>
              </a:rPr>
              <a:t>GREAT PRODUCTS = GREAT BUSINESS OPPORTUNITY</a:t>
            </a:r>
          </a:p>
        </p:txBody>
      </p:sp>
      <p:sp>
        <p:nvSpPr>
          <p:cNvPr id="4" name="CustomShape 1"/>
          <p:cNvSpPr/>
          <p:nvPr/>
        </p:nvSpPr>
        <p:spPr>
          <a:xfrm>
            <a:off x="0" y="1800740"/>
            <a:ext cx="6336720" cy="405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600" b="1" strike="noStrike" spc="-1" dirty="0">
                <a:solidFill>
                  <a:srgbClr val="203214"/>
                </a:solidFill>
                <a:latin typeface="Calibri"/>
                <a:ea typeface="Adobe Gothic Std B"/>
              </a:rPr>
              <a:t>PURE BUSINESS OFFERS…</a:t>
            </a:r>
            <a:endParaRPr lang="en-US" sz="3600" b="0" strike="noStrike" spc="-1" dirty="0">
              <a:latin typeface="Arial"/>
            </a:endParaRPr>
          </a:p>
          <a:p>
            <a:pPr>
              <a:lnSpc>
                <a:spcPct val="100000"/>
              </a:lnSpc>
            </a:pPr>
            <a:endParaRPr lang="en-US" sz="36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ea typeface="Adobe Gothic Std B"/>
              </a:rPr>
              <a:t>A unique Business opportunity for everyone</a:t>
            </a:r>
            <a:endParaRPr lang="en-US" sz="2800" b="0" strike="noStrike" spc="-1" dirty="0">
              <a:latin typeface="Arial"/>
            </a:endParaRPr>
          </a:p>
          <a:p>
            <a:pPr>
              <a:lnSpc>
                <a:spcPct val="100000"/>
              </a:lnSpc>
            </a:pP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ea typeface="Adobe Gothic Std B"/>
              </a:rPr>
              <a:t>The world’s most rewarding compensation plan</a:t>
            </a:r>
            <a:endParaRPr lang="en-US" sz="2800" b="0" strike="noStrike" spc="-1" dirty="0">
              <a:latin typeface="Arial"/>
            </a:endParaRPr>
          </a:p>
          <a:p>
            <a:pPr>
              <a:lnSpc>
                <a:spcPct val="100000"/>
              </a:lnSpc>
            </a:pPr>
            <a:endParaRPr lang="en-US" sz="2800" b="0" strike="noStrike" spc="-1" dirty="0">
              <a:latin typeface="Arial"/>
            </a:endParaRPr>
          </a:p>
          <a:p>
            <a:pPr marL="457200" indent="-456840">
              <a:lnSpc>
                <a:spcPct val="100000"/>
              </a:lnSpc>
              <a:buClr>
                <a:srgbClr val="203214"/>
              </a:buClr>
              <a:buFont typeface="Arial"/>
              <a:buChar char="•"/>
            </a:pPr>
            <a:r>
              <a:rPr lang="en-US" sz="2800" b="0" strike="noStrike" spc="-1" dirty="0">
                <a:solidFill>
                  <a:srgbClr val="203214"/>
                </a:solidFill>
                <a:latin typeface="Calibri"/>
                <a:ea typeface="Adobe Gothic Std B"/>
              </a:rPr>
              <a:t> Easy to understand</a:t>
            </a:r>
            <a:endParaRPr lang="en-US" sz="2800" b="0" strike="noStrike" spc="-1" dirty="0">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11" y="919949"/>
            <a:ext cx="5222789" cy="5379472"/>
          </a:xfrm>
          <a:prstGeom prst="rect">
            <a:avLst/>
          </a:prstGeom>
        </p:spPr>
      </p:pic>
    </p:spTree>
    <p:extLst>
      <p:ext uri="{BB962C8B-B14F-4D97-AF65-F5344CB8AC3E}">
        <p14:creationId xmlns:p14="http://schemas.microsoft.com/office/powerpoint/2010/main" val="3260506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805" y="274225"/>
            <a:ext cx="11599409" cy="7564832"/>
          </a:xfrm>
          <a:prstGeom prst="rect">
            <a:avLst/>
          </a:prstGeom>
        </p:spPr>
      </p:pic>
      <p:sp>
        <p:nvSpPr>
          <p:cNvPr id="2" name="Title 1"/>
          <p:cNvSpPr>
            <a:spLocks noGrp="1"/>
          </p:cNvSpPr>
          <p:nvPr>
            <p:ph type="title"/>
          </p:nvPr>
        </p:nvSpPr>
        <p:spPr>
          <a:xfrm>
            <a:off x="401720" y="443041"/>
            <a:ext cx="82977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PURE PROSPERITY PLAN</a:t>
            </a:r>
          </a:p>
        </p:txBody>
      </p:sp>
      <p:sp>
        <p:nvSpPr>
          <p:cNvPr id="4" name="CustomShape 2"/>
          <p:cNvSpPr/>
          <p:nvPr/>
        </p:nvSpPr>
        <p:spPr>
          <a:xfrm>
            <a:off x="76232" y="886239"/>
            <a:ext cx="944964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5400" b="0" strike="noStrike" spc="-1" dirty="0">
                <a:solidFill>
                  <a:srgbClr val="008264"/>
                </a:solidFill>
                <a:latin typeface="Century Gothic"/>
                <a:ea typeface="ＭＳ Ｐゴシック"/>
              </a:rPr>
              <a:t>Build the </a:t>
            </a:r>
            <a:r>
              <a:rPr lang="en-US" sz="5400" b="1" strike="noStrike" spc="-1" dirty="0">
                <a:solidFill>
                  <a:srgbClr val="008264"/>
                </a:solidFill>
                <a:latin typeface="Century Gothic"/>
                <a:ea typeface="ＭＳ Ｐゴシック"/>
              </a:rPr>
              <a:t>life </a:t>
            </a:r>
            <a:r>
              <a:rPr lang="en-US" sz="5400" b="0" strike="noStrike" spc="-1" dirty="0">
                <a:solidFill>
                  <a:srgbClr val="008264"/>
                </a:solidFill>
                <a:latin typeface="Century Gothic"/>
                <a:ea typeface="ＭＳ Ｐゴシック"/>
              </a:rPr>
              <a:t>of your dreams</a:t>
            </a:r>
            <a:endParaRPr lang="en-US" sz="5400" b="0" strike="noStrike" spc="-1" dirty="0">
              <a:solidFill>
                <a:srgbClr val="008264"/>
              </a:solidFill>
              <a:latin typeface="Arial"/>
            </a:endParaRPr>
          </a:p>
        </p:txBody>
      </p:sp>
      <p:pic>
        <p:nvPicPr>
          <p:cNvPr id="6" name="Picture 7"/>
          <p:cNvPicPr/>
          <p:nvPr/>
        </p:nvPicPr>
        <p:blipFill>
          <a:blip r:embed="rId4"/>
          <a:stretch/>
        </p:blipFill>
        <p:spPr>
          <a:xfrm>
            <a:off x="745524" y="1995626"/>
            <a:ext cx="2195384" cy="1320166"/>
          </a:xfrm>
          <a:prstGeom prst="rect">
            <a:avLst/>
          </a:prstGeom>
          <a:ln>
            <a:noFill/>
          </a:ln>
          <a:effectLst>
            <a:outerShdw blurRad="50800" dist="37674" dir="8100000" algn="tr" rotWithShape="0">
              <a:srgbClr val="000000">
                <a:alpha val="40000"/>
              </a:srgbClr>
            </a:outerShdw>
          </a:effectLst>
        </p:spPr>
      </p:pic>
      <p:pic>
        <p:nvPicPr>
          <p:cNvPr id="7" name="Picture 8"/>
          <p:cNvPicPr/>
          <p:nvPr/>
        </p:nvPicPr>
        <p:blipFill>
          <a:blip r:embed="rId5"/>
          <a:stretch/>
        </p:blipFill>
        <p:spPr>
          <a:xfrm>
            <a:off x="3454366" y="1998747"/>
            <a:ext cx="2192672" cy="1345177"/>
          </a:xfrm>
          <a:prstGeom prst="rect">
            <a:avLst/>
          </a:prstGeom>
          <a:ln>
            <a:noFill/>
          </a:ln>
        </p:spPr>
      </p:pic>
      <p:pic>
        <p:nvPicPr>
          <p:cNvPr id="8" name="Picture 3"/>
          <p:cNvPicPr/>
          <p:nvPr/>
        </p:nvPicPr>
        <p:blipFill>
          <a:blip r:embed="rId6"/>
          <a:stretch/>
        </p:blipFill>
        <p:spPr>
          <a:xfrm>
            <a:off x="6270675" y="1993910"/>
            <a:ext cx="2131920" cy="1335947"/>
          </a:xfrm>
          <a:prstGeom prst="rect">
            <a:avLst/>
          </a:prstGeom>
          <a:ln>
            <a:noFill/>
          </a:ln>
        </p:spPr>
      </p:pic>
      <p:pic>
        <p:nvPicPr>
          <p:cNvPr id="9" name="Picture 11"/>
          <p:cNvPicPr/>
          <p:nvPr/>
        </p:nvPicPr>
        <p:blipFill>
          <a:blip r:embed="rId7"/>
          <a:srcRect l="20955" r="22853"/>
          <a:stretch/>
        </p:blipFill>
        <p:spPr>
          <a:xfrm>
            <a:off x="745524" y="4603649"/>
            <a:ext cx="2195384" cy="1315995"/>
          </a:xfrm>
          <a:prstGeom prst="rect">
            <a:avLst/>
          </a:prstGeom>
          <a:ln>
            <a:noFill/>
          </a:ln>
        </p:spPr>
      </p:pic>
      <p:pic>
        <p:nvPicPr>
          <p:cNvPr id="10" name="Picture 6"/>
          <p:cNvPicPr/>
          <p:nvPr/>
        </p:nvPicPr>
        <p:blipFill>
          <a:blip r:embed="rId8"/>
          <a:srcRect l="13495" r="24781"/>
          <a:stretch/>
        </p:blipFill>
        <p:spPr>
          <a:xfrm>
            <a:off x="3454366" y="4572754"/>
            <a:ext cx="2192672" cy="1360956"/>
          </a:xfrm>
          <a:prstGeom prst="rect">
            <a:avLst/>
          </a:prstGeom>
          <a:ln>
            <a:noFill/>
          </a:ln>
        </p:spPr>
      </p:pic>
      <p:pic>
        <p:nvPicPr>
          <p:cNvPr id="11" name="Picture 5"/>
          <p:cNvPicPr/>
          <p:nvPr/>
        </p:nvPicPr>
        <p:blipFill>
          <a:blip r:embed="rId9"/>
          <a:stretch/>
        </p:blipFill>
        <p:spPr>
          <a:xfrm>
            <a:off x="6270675" y="4589579"/>
            <a:ext cx="2131920" cy="1315995"/>
          </a:xfrm>
          <a:prstGeom prst="rect">
            <a:avLst/>
          </a:prstGeom>
          <a:ln>
            <a:noFill/>
          </a:ln>
        </p:spPr>
      </p:pic>
    </p:spTree>
    <p:extLst>
      <p:ext uri="{BB962C8B-B14F-4D97-AF65-F5344CB8AC3E}">
        <p14:creationId xmlns:p14="http://schemas.microsoft.com/office/powerpoint/2010/main" val="3286278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6" name="Picture 35" descr="A picture containing icon&#10;&#10;Description automatically generated">
            <a:extLst>
              <a:ext uri="{FF2B5EF4-FFF2-40B4-BE49-F238E27FC236}">
                <a16:creationId xmlns:a16="http://schemas.microsoft.com/office/drawing/2014/main" id="{F9CA123C-0B8F-44FC-907C-4F9E8935D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8782"/>
            <a:ext cx="9906000" cy="6460435"/>
          </a:xfrm>
          <a:prstGeom prst="rect">
            <a:avLst/>
          </a:prstGeom>
        </p:spPr>
      </p:pic>
      <p:sp>
        <p:nvSpPr>
          <p:cNvPr id="2" name="Title 1"/>
          <p:cNvSpPr>
            <a:spLocks noGrp="1"/>
          </p:cNvSpPr>
          <p:nvPr>
            <p:ph type="title"/>
          </p:nvPr>
        </p:nvSpPr>
        <p:spPr>
          <a:xfrm>
            <a:off x="262020" y="411171"/>
            <a:ext cx="6773780" cy="470898"/>
          </a:xfrm>
        </p:spPr>
        <p:txBody>
          <a:bodyPr/>
          <a:lstStyle/>
          <a:p>
            <a:r>
              <a:rPr lang="en-US" sz="3400" b="1" dirty="0">
                <a:solidFill>
                  <a:srgbClr val="F87102"/>
                </a:solidFill>
                <a:latin typeface="Calibri Light" panose="020F0302020204030204" pitchFamily="34" charset="0"/>
                <a:cs typeface="Calibri Light" panose="020F0302020204030204" pitchFamily="34" charset="0"/>
              </a:rPr>
              <a:t>TEN</a:t>
            </a:r>
            <a:r>
              <a:rPr lang="en-US" sz="3400" dirty="0">
                <a:latin typeface="Calibri Light" panose="020F0302020204030204" pitchFamily="34" charset="0"/>
                <a:cs typeface="Calibri Light" panose="020F0302020204030204" pitchFamily="34" charset="0"/>
              </a:rPr>
              <a:t> </a:t>
            </a:r>
            <a:r>
              <a:rPr lang="en-US" sz="3400" b="1" dirty="0">
                <a:solidFill>
                  <a:schemeClr val="bg1"/>
                </a:solidFill>
                <a:latin typeface="Calibri Light" panose="020F0302020204030204" pitchFamily="34" charset="0"/>
                <a:cs typeface="Calibri Light" panose="020F0302020204030204" pitchFamily="34" charset="0"/>
              </a:rPr>
              <a:t>WAYS TO EARN IN PURE</a:t>
            </a:r>
          </a:p>
        </p:txBody>
      </p:sp>
      <p:pic>
        <p:nvPicPr>
          <p:cNvPr id="9" name="Picture 8" descr="Background pattern&#10;&#10;Description automatically generated">
            <a:extLst>
              <a:ext uri="{FF2B5EF4-FFF2-40B4-BE49-F238E27FC236}">
                <a16:creationId xmlns:a16="http://schemas.microsoft.com/office/drawing/2014/main" id="{CCE58252-EBAC-420A-87B1-23CFD697BE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46" y="1640606"/>
            <a:ext cx="951978" cy="951978"/>
          </a:xfrm>
          <a:prstGeom prst="rect">
            <a:avLst/>
          </a:prstGeom>
        </p:spPr>
      </p:pic>
      <p:sp>
        <p:nvSpPr>
          <p:cNvPr id="10" name="TextBox 9">
            <a:extLst>
              <a:ext uri="{FF2B5EF4-FFF2-40B4-BE49-F238E27FC236}">
                <a16:creationId xmlns:a16="http://schemas.microsoft.com/office/drawing/2014/main" id="{986FF3B4-416E-421C-962F-2672759E8945}"/>
              </a:ext>
            </a:extLst>
          </p:cNvPr>
          <p:cNvSpPr txBox="1"/>
          <p:nvPr/>
        </p:nvSpPr>
        <p:spPr>
          <a:xfrm>
            <a:off x="423467" y="2756390"/>
            <a:ext cx="1941535" cy="323165"/>
          </a:xfrm>
          <a:prstGeom prst="rect">
            <a:avLst/>
          </a:prstGeom>
          <a:noFill/>
        </p:spPr>
        <p:txBody>
          <a:bodyPr wrap="square" rtlCol="0">
            <a:spAutoFit/>
          </a:bodyPr>
          <a:lstStyle/>
          <a:p>
            <a:pPr algn="ctr"/>
            <a:r>
              <a:rPr lang="en-US" sz="1500" b="1" dirty="0">
                <a:solidFill>
                  <a:srgbClr val="008264"/>
                </a:solidFill>
              </a:rPr>
              <a:t>Retail Bonus</a:t>
            </a:r>
            <a:endParaRPr lang="x-none" sz="1500" b="1" dirty="0">
              <a:solidFill>
                <a:srgbClr val="008264"/>
              </a:solidFill>
            </a:endParaRPr>
          </a:p>
        </p:txBody>
      </p:sp>
      <p:pic>
        <p:nvPicPr>
          <p:cNvPr id="12" name="Picture 11" descr="Logo&#10;&#10;Description automatically generated">
            <a:extLst>
              <a:ext uri="{FF2B5EF4-FFF2-40B4-BE49-F238E27FC236}">
                <a16:creationId xmlns:a16="http://schemas.microsoft.com/office/drawing/2014/main" id="{B190A9EE-F095-44B5-931B-B4DA9F2F6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2691" y="1669705"/>
            <a:ext cx="680769" cy="883600"/>
          </a:xfrm>
          <a:prstGeom prst="rect">
            <a:avLst/>
          </a:prstGeom>
        </p:spPr>
      </p:pic>
      <p:sp>
        <p:nvSpPr>
          <p:cNvPr id="14" name="TextBox 13">
            <a:extLst>
              <a:ext uri="{FF2B5EF4-FFF2-40B4-BE49-F238E27FC236}">
                <a16:creationId xmlns:a16="http://schemas.microsoft.com/office/drawing/2014/main" id="{403227FC-FC52-49BD-BE9A-C785C9BE0C24}"/>
              </a:ext>
            </a:extLst>
          </p:cNvPr>
          <p:cNvSpPr txBox="1"/>
          <p:nvPr/>
        </p:nvSpPr>
        <p:spPr>
          <a:xfrm>
            <a:off x="2231992" y="2688543"/>
            <a:ext cx="1941535" cy="553998"/>
          </a:xfrm>
          <a:prstGeom prst="rect">
            <a:avLst/>
          </a:prstGeom>
          <a:noFill/>
        </p:spPr>
        <p:txBody>
          <a:bodyPr wrap="square" rtlCol="0">
            <a:spAutoFit/>
          </a:bodyPr>
          <a:lstStyle/>
          <a:p>
            <a:pPr algn="ctr"/>
            <a:r>
              <a:rPr lang="en-US" sz="1500" b="1" dirty="0">
                <a:solidFill>
                  <a:srgbClr val="008264"/>
                </a:solidFill>
              </a:rPr>
              <a:t>Pack Bonus</a:t>
            </a:r>
          </a:p>
          <a:p>
            <a:pPr algn="ctr"/>
            <a:r>
              <a:rPr lang="en-US" sz="1500" dirty="0">
                <a:solidFill>
                  <a:srgbClr val="008264"/>
                </a:solidFill>
              </a:rPr>
              <a:t>(Paid Weekly)</a:t>
            </a:r>
            <a:endParaRPr lang="x-none" sz="1500" dirty="0">
              <a:solidFill>
                <a:srgbClr val="008264"/>
              </a:solidFill>
            </a:endParaRPr>
          </a:p>
        </p:txBody>
      </p:sp>
      <p:pic>
        <p:nvPicPr>
          <p:cNvPr id="18" name="Picture 17" descr="Shape&#10;&#10;Description automatically generated">
            <a:extLst>
              <a:ext uri="{FF2B5EF4-FFF2-40B4-BE49-F238E27FC236}">
                <a16:creationId xmlns:a16="http://schemas.microsoft.com/office/drawing/2014/main" id="{9FB307E8-34CF-4A08-931F-BF6BC65F7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927" y="1593173"/>
            <a:ext cx="1200000" cy="1114286"/>
          </a:xfrm>
          <a:prstGeom prst="rect">
            <a:avLst/>
          </a:prstGeom>
        </p:spPr>
      </p:pic>
      <p:sp>
        <p:nvSpPr>
          <p:cNvPr id="21" name="TextBox 20">
            <a:extLst>
              <a:ext uri="{FF2B5EF4-FFF2-40B4-BE49-F238E27FC236}">
                <a16:creationId xmlns:a16="http://schemas.microsoft.com/office/drawing/2014/main" id="{FC48BE51-F5AC-4996-963F-60C21826E8EA}"/>
              </a:ext>
            </a:extLst>
          </p:cNvPr>
          <p:cNvSpPr txBox="1"/>
          <p:nvPr/>
        </p:nvSpPr>
        <p:spPr>
          <a:xfrm>
            <a:off x="4040517" y="2669881"/>
            <a:ext cx="1941535" cy="553998"/>
          </a:xfrm>
          <a:prstGeom prst="rect">
            <a:avLst/>
          </a:prstGeom>
          <a:noFill/>
        </p:spPr>
        <p:txBody>
          <a:bodyPr wrap="square" rtlCol="0">
            <a:spAutoFit/>
          </a:bodyPr>
          <a:lstStyle/>
          <a:p>
            <a:pPr algn="ctr"/>
            <a:r>
              <a:rPr lang="en-US" sz="1500" b="1" dirty="0">
                <a:solidFill>
                  <a:srgbClr val="008264"/>
                </a:solidFill>
              </a:rPr>
              <a:t>Sponsor Bonus</a:t>
            </a:r>
          </a:p>
          <a:p>
            <a:pPr algn="ctr"/>
            <a:r>
              <a:rPr lang="en-US" sz="1500" dirty="0">
                <a:solidFill>
                  <a:srgbClr val="008264"/>
                </a:solidFill>
              </a:rPr>
              <a:t>(Paid Weekly)</a:t>
            </a:r>
            <a:endParaRPr lang="x-none" sz="1500" dirty="0">
              <a:solidFill>
                <a:srgbClr val="008264"/>
              </a:solidFill>
            </a:endParaRPr>
          </a:p>
        </p:txBody>
      </p:sp>
      <p:pic>
        <p:nvPicPr>
          <p:cNvPr id="23" name="Picture 22" descr="A picture containing vector graphics&#10;&#10;Description automatically generated">
            <a:extLst>
              <a:ext uri="{FF2B5EF4-FFF2-40B4-BE49-F238E27FC236}">
                <a16:creationId xmlns:a16="http://schemas.microsoft.com/office/drawing/2014/main" id="{AA158AA1-6FCE-466D-B6A8-3ED385C14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7286" y="1556667"/>
            <a:ext cx="1284155" cy="954607"/>
          </a:xfrm>
          <a:prstGeom prst="rect">
            <a:avLst/>
          </a:prstGeom>
        </p:spPr>
      </p:pic>
      <p:sp>
        <p:nvSpPr>
          <p:cNvPr id="24" name="TextBox 23">
            <a:extLst>
              <a:ext uri="{FF2B5EF4-FFF2-40B4-BE49-F238E27FC236}">
                <a16:creationId xmlns:a16="http://schemas.microsoft.com/office/drawing/2014/main" id="{932137BE-4E90-4C14-9701-61CD6308C4F6}"/>
              </a:ext>
            </a:extLst>
          </p:cNvPr>
          <p:cNvSpPr txBox="1"/>
          <p:nvPr/>
        </p:nvSpPr>
        <p:spPr>
          <a:xfrm>
            <a:off x="5898595" y="2679212"/>
            <a:ext cx="1941535" cy="553998"/>
          </a:xfrm>
          <a:prstGeom prst="rect">
            <a:avLst/>
          </a:prstGeom>
          <a:noFill/>
        </p:spPr>
        <p:txBody>
          <a:bodyPr wrap="square" rtlCol="0">
            <a:spAutoFit/>
          </a:bodyPr>
          <a:lstStyle/>
          <a:p>
            <a:pPr algn="ctr"/>
            <a:r>
              <a:rPr lang="en-US" sz="1500" b="1" dirty="0">
                <a:solidFill>
                  <a:srgbClr val="008264"/>
                </a:solidFill>
              </a:rPr>
              <a:t>Team Bonus</a:t>
            </a:r>
          </a:p>
          <a:p>
            <a:pPr algn="ctr"/>
            <a:r>
              <a:rPr lang="en-US" sz="1500" dirty="0">
                <a:solidFill>
                  <a:srgbClr val="008264"/>
                </a:solidFill>
              </a:rPr>
              <a:t>(Paid Weekly)</a:t>
            </a:r>
            <a:endParaRPr lang="x-none" sz="1500" dirty="0">
              <a:solidFill>
                <a:srgbClr val="008264"/>
              </a:solidFill>
            </a:endParaRPr>
          </a:p>
        </p:txBody>
      </p:sp>
      <p:pic>
        <p:nvPicPr>
          <p:cNvPr id="26" name="Picture 25">
            <a:extLst>
              <a:ext uri="{FF2B5EF4-FFF2-40B4-BE49-F238E27FC236}">
                <a16:creationId xmlns:a16="http://schemas.microsoft.com/office/drawing/2014/main" id="{AB74D7D8-44C0-43B8-B491-A0D393F7E2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10146" y="1508844"/>
            <a:ext cx="1198615" cy="1198615"/>
          </a:xfrm>
          <a:prstGeom prst="rect">
            <a:avLst/>
          </a:prstGeom>
        </p:spPr>
      </p:pic>
      <p:sp>
        <p:nvSpPr>
          <p:cNvPr id="27" name="TextBox 26">
            <a:extLst>
              <a:ext uri="{FF2B5EF4-FFF2-40B4-BE49-F238E27FC236}">
                <a16:creationId xmlns:a16="http://schemas.microsoft.com/office/drawing/2014/main" id="{89A6B7DC-91C8-4BC4-A90E-56D185C08E6B}"/>
              </a:ext>
            </a:extLst>
          </p:cNvPr>
          <p:cNvSpPr txBox="1"/>
          <p:nvPr/>
        </p:nvSpPr>
        <p:spPr>
          <a:xfrm>
            <a:off x="7674008" y="2683747"/>
            <a:ext cx="1941535" cy="784830"/>
          </a:xfrm>
          <a:prstGeom prst="rect">
            <a:avLst/>
          </a:prstGeom>
          <a:noFill/>
        </p:spPr>
        <p:txBody>
          <a:bodyPr wrap="square" rtlCol="0">
            <a:spAutoFit/>
          </a:bodyPr>
          <a:lstStyle/>
          <a:p>
            <a:pPr algn="ctr"/>
            <a:r>
              <a:rPr lang="en-US" sz="1500" b="1" dirty="0">
                <a:solidFill>
                  <a:srgbClr val="008264"/>
                </a:solidFill>
              </a:rPr>
              <a:t>Generational Matching Bonus</a:t>
            </a:r>
          </a:p>
          <a:p>
            <a:pPr algn="ctr"/>
            <a:r>
              <a:rPr lang="en-US" sz="1500" dirty="0">
                <a:solidFill>
                  <a:srgbClr val="008264"/>
                </a:solidFill>
              </a:rPr>
              <a:t>(Paid Weekly)</a:t>
            </a:r>
            <a:endParaRPr lang="x-none" sz="1500" dirty="0">
              <a:solidFill>
                <a:srgbClr val="008264"/>
              </a:solidFill>
            </a:endParaRPr>
          </a:p>
        </p:txBody>
      </p:sp>
      <p:pic>
        <p:nvPicPr>
          <p:cNvPr id="30" name="Picture 29" descr="Logo&#10;&#10;Description automatically generated">
            <a:extLst>
              <a:ext uri="{FF2B5EF4-FFF2-40B4-BE49-F238E27FC236}">
                <a16:creationId xmlns:a16="http://schemas.microsoft.com/office/drawing/2014/main" id="{66F1EE8E-E6F3-468B-A00B-535D218E3B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709" y="3571057"/>
            <a:ext cx="1622716" cy="1622716"/>
          </a:xfrm>
          <a:prstGeom prst="rect">
            <a:avLst/>
          </a:prstGeom>
        </p:spPr>
      </p:pic>
      <p:sp>
        <p:nvSpPr>
          <p:cNvPr id="31" name="TextBox 30">
            <a:extLst>
              <a:ext uri="{FF2B5EF4-FFF2-40B4-BE49-F238E27FC236}">
                <a16:creationId xmlns:a16="http://schemas.microsoft.com/office/drawing/2014/main" id="{1462EACB-80F1-4A31-A43C-96F40422E6B9}"/>
              </a:ext>
            </a:extLst>
          </p:cNvPr>
          <p:cNvSpPr txBox="1"/>
          <p:nvPr/>
        </p:nvSpPr>
        <p:spPr>
          <a:xfrm>
            <a:off x="350772" y="4936365"/>
            <a:ext cx="2028890" cy="1246495"/>
          </a:xfrm>
          <a:prstGeom prst="rect">
            <a:avLst/>
          </a:prstGeom>
          <a:noFill/>
        </p:spPr>
        <p:txBody>
          <a:bodyPr wrap="square" rtlCol="0">
            <a:spAutoFit/>
          </a:bodyPr>
          <a:lstStyle/>
          <a:p>
            <a:pPr algn="ctr"/>
            <a:r>
              <a:rPr lang="en-US" sz="1500" b="1" dirty="0">
                <a:solidFill>
                  <a:srgbClr val="008264"/>
                </a:solidFill>
              </a:rPr>
              <a:t>Rank Achievement Bonus</a:t>
            </a:r>
          </a:p>
          <a:p>
            <a:pPr algn="ctr"/>
            <a:r>
              <a:rPr lang="en-US" sz="1500" dirty="0">
                <a:solidFill>
                  <a:srgbClr val="008264"/>
                </a:solidFill>
              </a:rPr>
              <a:t>(paid 1 time, + in addition to all earned commissions)</a:t>
            </a:r>
            <a:endParaRPr lang="x-none" sz="1500" dirty="0">
              <a:solidFill>
                <a:srgbClr val="008264"/>
              </a:solidFill>
            </a:endParaRPr>
          </a:p>
        </p:txBody>
      </p:sp>
      <p:pic>
        <p:nvPicPr>
          <p:cNvPr id="33" name="Picture 32">
            <a:extLst>
              <a:ext uri="{FF2B5EF4-FFF2-40B4-BE49-F238E27FC236}">
                <a16:creationId xmlns:a16="http://schemas.microsoft.com/office/drawing/2014/main" id="{E7F40F40-EBF6-491D-B44A-389754CDA45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67721" y="3489229"/>
            <a:ext cx="2005806" cy="1622715"/>
          </a:xfrm>
          <a:prstGeom prst="rect">
            <a:avLst/>
          </a:prstGeom>
        </p:spPr>
      </p:pic>
      <p:sp>
        <p:nvSpPr>
          <p:cNvPr id="34" name="TextBox 33">
            <a:extLst>
              <a:ext uri="{FF2B5EF4-FFF2-40B4-BE49-F238E27FC236}">
                <a16:creationId xmlns:a16="http://schemas.microsoft.com/office/drawing/2014/main" id="{85987F64-2245-48A8-B3AF-84CDF1D72C3C}"/>
              </a:ext>
            </a:extLst>
          </p:cNvPr>
          <p:cNvSpPr txBox="1"/>
          <p:nvPr/>
        </p:nvSpPr>
        <p:spPr>
          <a:xfrm>
            <a:off x="2188314" y="5030353"/>
            <a:ext cx="2028890" cy="553998"/>
          </a:xfrm>
          <a:prstGeom prst="rect">
            <a:avLst/>
          </a:prstGeom>
          <a:noFill/>
        </p:spPr>
        <p:txBody>
          <a:bodyPr wrap="square" rtlCol="0">
            <a:spAutoFit/>
          </a:bodyPr>
          <a:lstStyle/>
          <a:p>
            <a:pPr algn="ctr"/>
            <a:r>
              <a:rPr lang="en-US" sz="1500" b="1" dirty="0">
                <a:solidFill>
                  <a:srgbClr val="008264"/>
                </a:solidFill>
              </a:rPr>
              <a:t>Lifestyle Bonus </a:t>
            </a:r>
            <a:r>
              <a:rPr lang="en-US" sz="1500" dirty="0">
                <a:solidFill>
                  <a:srgbClr val="008264"/>
                </a:solidFill>
              </a:rPr>
              <a:t>(paid monthly)</a:t>
            </a:r>
            <a:endParaRPr lang="x-none" sz="1500" dirty="0">
              <a:solidFill>
                <a:srgbClr val="008264"/>
              </a:solidFill>
            </a:endParaRPr>
          </a:p>
        </p:txBody>
      </p:sp>
      <p:pic>
        <p:nvPicPr>
          <p:cNvPr id="38" name="Picture 37" descr="A picture containing text, outdoor, water, car&#10;&#10;Description automatically generated">
            <a:extLst>
              <a:ext uri="{FF2B5EF4-FFF2-40B4-BE49-F238E27FC236}">
                <a16:creationId xmlns:a16="http://schemas.microsoft.com/office/drawing/2014/main" id="{5AB20C18-070D-4A23-9DBD-45D40E1F6D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94139" y="4025877"/>
            <a:ext cx="1426152" cy="713076"/>
          </a:xfrm>
          <a:prstGeom prst="rect">
            <a:avLst/>
          </a:prstGeom>
        </p:spPr>
      </p:pic>
      <p:sp>
        <p:nvSpPr>
          <p:cNvPr id="39" name="TextBox 38">
            <a:extLst>
              <a:ext uri="{FF2B5EF4-FFF2-40B4-BE49-F238E27FC236}">
                <a16:creationId xmlns:a16="http://schemas.microsoft.com/office/drawing/2014/main" id="{E212027C-43A3-49AA-B0F2-16661A6184D2}"/>
              </a:ext>
            </a:extLst>
          </p:cNvPr>
          <p:cNvSpPr txBox="1"/>
          <p:nvPr/>
        </p:nvSpPr>
        <p:spPr>
          <a:xfrm>
            <a:off x="7674008" y="5072157"/>
            <a:ext cx="2028890" cy="553998"/>
          </a:xfrm>
          <a:prstGeom prst="rect">
            <a:avLst/>
          </a:prstGeom>
          <a:noFill/>
        </p:spPr>
        <p:txBody>
          <a:bodyPr wrap="square" rtlCol="0">
            <a:spAutoFit/>
          </a:bodyPr>
          <a:lstStyle/>
          <a:p>
            <a:pPr algn="ctr"/>
            <a:r>
              <a:rPr lang="en-US" sz="1500" b="1" dirty="0">
                <a:solidFill>
                  <a:srgbClr val="008264"/>
                </a:solidFill>
              </a:rPr>
              <a:t>Luxury Car </a:t>
            </a:r>
            <a:r>
              <a:rPr lang="en-US" sz="1500" b="1" dirty="0" err="1">
                <a:solidFill>
                  <a:srgbClr val="008264"/>
                </a:solidFill>
              </a:rPr>
              <a:t>Programme</a:t>
            </a:r>
            <a:endParaRPr lang="x-none" sz="1500" dirty="0">
              <a:solidFill>
                <a:srgbClr val="008264"/>
              </a:solidFill>
            </a:endParaRPr>
          </a:p>
        </p:txBody>
      </p:sp>
      <p:pic>
        <p:nvPicPr>
          <p:cNvPr id="41" name="Picture 40">
            <a:extLst>
              <a:ext uri="{FF2B5EF4-FFF2-40B4-BE49-F238E27FC236}">
                <a16:creationId xmlns:a16="http://schemas.microsoft.com/office/drawing/2014/main" id="{7F7101B8-2A4A-448A-9D52-05D6427DE6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9708" y="3916866"/>
            <a:ext cx="1241462" cy="931097"/>
          </a:xfrm>
          <a:prstGeom prst="rect">
            <a:avLst/>
          </a:prstGeom>
        </p:spPr>
      </p:pic>
      <p:sp>
        <p:nvSpPr>
          <p:cNvPr id="42" name="TextBox 41">
            <a:extLst>
              <a:ext uri="{FF2B5EF4-FFF2-40B4-BE49-F238E27FC236}">
                <a16:creationId xmlns:a16="http://schemas.microsoft.com/office/drawing/2014/main" id="{699CD10F-1DE5-49C6-A87B-310C562AABC7}"/>
              </a:ext>
            </a:extLst>
          </p:cNvPr>
          <p:cNvSpPr txBox="1"/>
          <p:nvPr/>
        </p:nvSpPr>
        <p:spPr>
          <a:xfrm>
            <a:off x="5795994" y="5021022"/>
            <a:ext cx="2028890" cy="553998"/>
          </a:xfrm>
          <a:prstGeom prst="rect">
            <a:avLst/>
          </a:prstGeom>
          <a:noFill/>
        </p:spPr>
        <p:txBody>
          <a:bodyPr wrap="square" rtlCol="0">
            <a:spAutoFit/>
          </a:bodyPr>
          <a:lstStyle/>
          <a:p>
            <a:pPr algn="ctr"/>
            <a:r>
              <a:rPr lang="en-US" sz="1500" b="1" dirty="0">
                <a:solidFill>
                  <a:srgbClr val="008264"/>
                </a:solidFill>
              </a:rPr>
              <a:t>Luxury Incentive Trips</a:t>
            </a:r>
            <a:endParaRPr lang="x-none" sz="1500" dirty="0">
              <a:solidFill>
                <a:srgbClr val="008264"/>
              </a:solidFill>
            </a:endParaRPr>
          </a:p>
        </p:txBody>
      </p:sp>
      <p:pic>
        <p:nvPicPr>
          <p:cNvPr id="44" name="Picture 43">
            <a:extLst>
              <a:ext uri="{FF2B5EF4-FFF2-40B4-BE49-F238E27FC236}">
                <a16:creationId xmlns:a16="http://schemas.microsoft.com/office/drawing/2014/main" id="{1FFA162C-BE7E-482D-985E-CE5C6EED43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1607" y="3916866"/>
            <a:ext cx="1349679" cy="900225"/>
          </a:xfrm>
          <a:prstGeom prst="rect">
            <a:avLst/>
          </a:prstGeom>
        </p:spPr>
      </p:pic>
      <p:sp>
        <p:nvSpPr>
          <p:cNvPr id="45" name="TextBox 44">
            <a:extLst>
              <a:ext uri="{FF2B5EF4-FFF2-40B4-BE49-F238E27FC236}">
                <a16:creationId xmlns:a16="http://schemas.microsoft.com/office/drawing/2014/main" id="{8519913B-DB9B-47DD-A0CC-C7918EEC58CC}"/>
              </a:ext>
            </a:extLst>
          </p:cNvPr>
          <p:cNvSpPr txBox="1"/>
          <p:nvPr/>
        </p:nvSpPr>
        <p:spPr>
          <a:xfrm>
            <a:off x="3953162" y="5008004"/>
            <a:ext cx="2028890" cy="553998"/>
          </a:xfrm>
          <a:prstGeom prst="rect">
            <a:avLst/>
          </a:prstGeom>
          <a:noFill/>
        </p:spPr>
        <p:txBody>
          <a:bodyPr wrap="square" rtlCol="0">
            <a:spAutoFit/>
          </a:bodyPr>
          <a:lstStyle/>
          <a:p>
            <a:pPr algn="ctr"/>
            <a:r>
              <a:rPr lang="en-US" sz="1500" b="1" dirty="0">
                <a:solidFill>
                  <a:srgbClr val="008264"/>
                </a:solidFill>
              </a:rPr>
              <a:t>Leadership Bonus</a:t>
            </a:r>
          </a:p>
          <a:p>
            <a:pPr algn="ctr"/>
            <a:r>
              <a:rPr lang="en-US" sz="1500" dirty="0">
                <a:solidFill>
                  <a:srgbClr val="008264"/>
                </a:solidFill>
              </a:rPr>
              <a:t>(paid monthly)</a:t>
            </a:r>
            <a:endParaRPr lang="x-none" sz="1500" dirty="0">
              <a:solidFill>
                <a:srgbClr val="008264"/>
              </a:solidFill>
            </a:endParaRPr>
          </a:p>
        </p:txBody>
      </p:sp>
    </p:spTree>
    <p:extLst>
      <p:ext uri="{BB962C8B-B14F-4D97-AF65-F5344CB8AC3E}">
        <p14:creationId xmlns:p14="http://schemas.microsoft.com/office/powerpoint/2010/main" val="2527580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820" y="411171"/>
            <a:ext cx="4195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EARNING MATRIX</a:t>
            </a:r>
          </a:p>
        </p:txBody>
      </p:sp>
      <p:pic>
        <p:nvPicPr>
          <p:cNvPr id="35" name="Picture 34" descr="Icon&#10;&#10;Description automatically generated">
            <a:extLst>
              <a:ext uri="{FF2B5EF4-FFF2-40B4-BE49-F238E27FC236}">
                <a16:creationId xmlns:a16="http://schemas.microsoft.com/office/drawing/2014/main" id="{426BB3B3-1D03-41AD-A4C0-EB53A2C44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814" y="1963971"/>
            <a:ext cx="1000368" cy="741652"/>
          </a:xfrm>
          <a:prstGeom prst="rect">
            <a:avLst/>
          </a:prstGeom>
        </p:spPr>
      </p:pic>
      <p:pic>
        <p:nvPicPr>
          <p:cNvPr id="36" name="Picture 35" descr="Icon&#10;&#10;Description automatically generated">
            <a:extLst>
              <a:ext uri="{FF2B5EF4-FFF2-40B4-BE49-F238E27FC236}">
                <a16:creationId xmlns:a16="http://schemas.microsoft.com/office/drawing/2014/main" id="{3FA56A4E-7E43-4D88-8429-51F693F859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364" y="4082326"/>
            <a:ext cx="1000368" cy="741652"/>
          </a:xfrm>
          <a:prstGeom prst="rect">
            <a:avLst/>
          </a:prstGeom>
        </p:spPr>
      </p:pic>
      <p:pic>
        <p:nvPicPr>
          <p:cNvPr id="37" name="Picture 36" descr="Icon&#10;&#10;Description automatically generated">
            <a:extLst>
              <a:ext uri="{FF2B5EF4-FFF2-40B4-BE49-F238E27FC236}">
                <a16:creationId xmlns:a16="http://schemas.microsoft.com/office/drawing/2014/main" id="{8CF52DB9-5D9E-4C8C-8E1E-6F861A02A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009" y="2246585"/>
            <a:ext cx="1000368" cy="741652"/>
          </a:xfrm>
          <a:prstGeom prst="rect">
            <a:avLst/>
          </a:prstGeom>
        </p:spPr>
      </p:pic>
      <p:sp>
        <p:nvSpPr>
          <p:cNvPr id="40" name="TextBox 39">
            <a:extLst>
              <a:ext uri="{FF2B5EF4-FFF2-40B4-BE49-F238E27FC236}">
                <a16:creationId xmlns:a16="http://schemas.microsoft.com/office/drawing/2014/main" id="{9180369B-4F59-4727-B9E3-34CF8BE6E79C}"/>
              </a:ext>
            </a:extLst>
          </p:cNvPr>
          <p:cNvSpPr txBox="1"/>
          <p:nvPr/>
        </p:nvSpPr>
        <p:spPr>
          <a:xfrm>
            <a:off x="6001681" y="2988237"/>
            <a:ext cx="10003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rPr>
              <a:t>MID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rPr>
              <a:t>INCOME</a:t>
            </a:r>
            <a:endParaRPr kumimoji="0" lang="LID4096" sz="1600" b="1" i="0" u="none" strike="noStrike" kern="1200" cap="none" spc="0" normalizeH="0" baseline="0" noProof="0" dirty="0">
              <a:ln>
                <a:noFill/>
              </a:ln>
              <a:solidFill>
                <a:prstClr val="white"/>
              </a:solidFill>
              <a:effectLst/>
              <a:uLnTx/>
              <a:uFillTx/>
              <a:latin typeface="Arial"/>
            </a:endParaRPr>
          </a:p>
        </p:txBody>
      </p:sp>
      <p:sp>
        <p:nvSpPr>
          <p:cNvPr id="42" name="TextBox 41">
            <a:extLst>
              <a:ext uri="{FF2B5EF4-FFF2-40B4-BE49-F238E27FC236}">
                <a16:creationId xmlns:a16="http://schemas.microsoft.com/office/drawing/2014/main" id="{2FE1C80E-F08B-42A0-8699-DE0C73D98245}"/>
              </a:ext>
            </a:extLst>
          </p:cNvPr>
          <p:cNvSpPr txBox="1"/>
          <p:nvPr/>
        </p:nvSpPr>
        <p:spPr>
          <a:xfrm>
            <a:off x="2841322" y="2826214"/>
            <a:ext cx="13710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50" b="1" i="0" u="none" strike="noStrike" kern="1200" cap="none" spc="0" normalizeH="0" baseline="0" noProof="0" dirty="0">
                <a:ln>
                  <a:noFill/>
                </a:ln>
                <a:solidFill>
                  <a:prstClr val="white"/>
                </a:solidFill>
                <a:effectLst/>
                <a:uLnTx/>
                <a:uFillTx/>
                <a:latin typeface="Arial"/>
              </a:rPr>
              <a:t>RESIDUAL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50" b="1" i="0" u="none" strike="noStrike" kern="1200" cap="none" spc="0" normalizeH="0" baseline="0" noProof="0" dirty="0">
                <a:ln>
                  <a:noFill/>
                </a:ln>
                <a:solidFill>
                  <a:prstClr val="white"/>
                </a:solidFill>
                <a:effectLst/>
                <a:uLnTx/>
                <a:uFillTx/>
                <a:latin typeface="Arial"/>
              </a:rPr>
              <a:t>INCOME</a:t>
            </a:r>
            <a:endParaRPr kumimoji="0" lang="LID4096" sz="1550" b="1" i="0" u="none" strike="noStrike" kern="1200" cap="none" spc="0" normalizeH="0" baseline="0" noProof="0" dirty="0">
              <a:ln>
                <a:noFill/>
              </a:ln>
              <a:solidFill>
                <a:prstClr val="white"/>
              </a:solidFill>
              <a:effectLst/>
              <a:uLnTx/>
              <a:uFillTx/>
              <a:latin typeface="Arial"/>
            </a:endParaRPr>
          </a:p>
        </p:txBody>
      </p:sp>
      <p:sp>
        <p:nvSpPr>
          <p:cNvPr id="43" name="TextBox 42">
            <a:extLst>
              <a:ext uri="{FF2B5EF4-FFF2-40B4-BE49-F238E27FC236}">
                <a16:creationId xmlns:a16="http://schemas.microsoft.com/office/drawing/2014/main" id="{107698E3-0D2B-48E3-B54B-81341C40F6C6}"/>
              </a:ext>
            </a:extLst>
          </p:cNvPr>
          <p:cNvSpPr txBox="1"/>
          <p:nvPr/>
        </p:nvSpPr>
        <p:spPr>
          <a:xfrm>
            <a:off x="4952999" y="4922904"/>
            <a:ext cx="13710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50" b="1" i="0" u="none" strike="noStrike" kern="1200" cap="none" spc="0" normalizeH="0" baseline="0" noProof="0" dirty="0">
                <a:ln>
                  <a:noFill/>
                </a:ln>
                <a:solidFill>
                  <a:prstClr val="white"/>
                </a:solidFill>
                <a:effectLst/>
                <a:uLnTx/>
                <a:uFillTx/>
                <a:latin typeface="Arial"/>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50" b="1" i="0" u="none" strike="noStrike" kern="1200" cap="none" spc="0" normalizeH="0" baseline="0" noProof="0" dirty="0">
                <a:ln>
                  <a:noFill/>
                </a:ln>
                <a:solidFill>
                  <a:prstClr val="white"/>
                </a:solidFill>
                <a:effectLst/>
                <a:uLnTx/>
                <a:uFillTx/>
                <a:latin typeface="Arial"/>
              </a:rPr>
              <a:t>INCOME</a:t>
            </a:r>
            <a:endParaRPr kumimoji="0" lang="LID4096" sz="1550" b="1" i="0" u="none" strike="noStrike" kern="1200" cap="none" spc="0" normalizeH="0" baseline="0" noProof="0" dirty="0">
              <a:ln>
                <a:noFill/>
              </a:ln>
              <a:solidFill>
                <a:prstClr val="white"/>
              </a:solidFill>
              <a:effectLst/>
              <a:uLnTx/>
              <a:uFillTx/>
              <a:latin typeface="Arial"/>
            </a:endParaRPr>
          </a:p>
        </p:txBody>
      </p:sp>
      <p:graphicFrame>
        <p:nvGraphicFramePr>
          <p:cNvPr id="17" name="Diagram 16">
            <a:extLst>
              <a:ext uri="{FF2B5EF4-FFF2-40B4-BE49-F238E27FC236}">
                <a16:creationId xmlns:a16="http://schemas.microsoft.com/office/drawing/2014/main" id="{89635A9A-C838-4AF5-813A-A29DC0F1B655}"/>
              </a:ext>
            </a:extLst>
          </p:cNvPr>
          <p:cNvGraphicFramePr/>
          <p:nvPr>
            <p:extLst>
              <p:ext uri="{D42A27DB-BD31-4B8C-83A1-F6EECF244321}">
                <p14:modId xmlns:p14="http://schemas.microsoft.com/office/powerpoint/2010/main" val="2649303133"/>
              </p:ext>
            </p:extLst>
          </p:nvPr>
        </p:nvGraphicFramePr>
        <p:xfrm>
          <a:off x="1952752" y="1410546"/>
          <a:ext cx="5655056" cy="4402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212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920" y="437171"/>
            <a:ext cx="48814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HOW TO GET STARTED</a:t>
            </a:r>
          </a:p>
        </p:txBody>
      </p:sp>
      <p:graphicFrame>
        <p:nvGraphicFramePr>
          <p:cNvPr id="4" name="Table 1"/>
          <p:cNvGraphicFramePr/>
          <p:nvPr>
            <p:extLst>
              <p:ext uri="{D42A27DB-BD31-4B8C-83A1-F6EECF244321}">
                <p14:modId xmlns:p14="http://schemas.microsoft.com/office/powerpoint/2010/main" val="617498626"/>
              </p:ext>
            </p:extLst>
          </p:nvPr>
        </p:nvGraphicFramePr>
        <p:xfrm>
          <a:off x="237240" y="1921320"/>
          <a:ext cx="9333360" cy="1943640"/>
        </p:xfrm>
        <a:graphic>
          <a:graphicData uri="http://schemas.openxmlformats.org/drawingml/2006/table">
            <a:tbl>
              <a:tblPr/>
              <a:tblGrid>
                <a:gridCol w="2621160">
                  <a:extLst>
                    <a:ext uri="{9D8B030D-6E8A-4147-A177-3AD203B41FA5}">
                      <a16:colId xmlns:a16="http://schemas.microsoft.com/office/drawing/2014/main" val="20000"/>
                    </a:ext>
                  </a:extLst>
                </a:gridCol>
                <a:gridCol w="896040">
                  <a:extLst>
                    <a:ext uri="{9D8B030D-6E8A-4147-A177-3AD203B41FA5}">
                      <a16:colId xmlns:a16="http://schemas.microsoft.com/office/drawing/2014/main" val="20001"/>
                    </a:ext>
                  </a:extLst>
                </a:gridCol>
                <a:gridCol w="2529360">
                  <a:extLst>
                    <a:ext uri="{9D8B030D-6E8A-4147-A177-3AD203B41FA5}">
                      <a16:colId xmlns:a16="http://schemas.microsoft.com/office/drawing/2014/main" val="20002"/>
                    </a:ext>
                  </a:extLst>
                </a:gridCol>
                <a:gridCol w="3286800">
                  <a:extLst>
                    <a:ext uri="{9D8B030D-6E8A-4147-A177-3AD203B41FA5}">
                      <a16:colId xmlns:a16="http://schemas.microsoft.com/office/drawing/2014/main" val="20003"/>
                    </a:ext>
                  </a:extLst>
                </a:gridCol>
              </a:tblGrid>
              <a:tr h="397800">
                <a:tc>
                  <a:txBody>
                    <a:bodyPr/>
                    <a:lstStyle/>
                    <a:p>
                      <a:endParaRPr lang="en-US" dirty="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a:solidFill>
                            <a:srgbClr val="008264"/>
                          </a:solidFill>
                          <a:latin typeface="Calibri Light"/>
                        </a:rPr>
                        <a:t>PV</a:t>
                      </a:r>
                      <a:endParaRPr lang="en-US" sz="2000" b="0" strike="noStrike" spc="-1">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Light"/>
                        </a:rPr>
                        <a:t>COMMISSION ACTIVE</a:t>
                      </a:r>
                      <a:endParaRPr lang="en-US" sz="20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Light"/>
                        </a:rPr>
                        <a:t>PRODUCT UNITS</a:t>
                      </a:r>
                      <a:endParaRPr lang="en-US" sz="20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386280">
                <a:tc>
                  <a:txBody>
                    <a:bodyPr/>
                    <a:lstStyle/>
                    <a:p>
                      <a:pPr algn="ctr">
                        <a:lnSpc>
                          <a:spcPct val="100000"/>
                        </a:lnSpc>
                      </a:pPr>
                      <a:r>
                        <a:rPr lang="en-US" sz="1800" b="1" strike="noStrike" spc="-1" dirty="0">
                          <a:solidFill>
                            <a:srgbClr val="17240E"/>
                          </a:solidFill>
                          <a:latin typeface="Calibri"/>
                        </a:rPr>
                        <a:t>GHC540</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a:solidFill>
                            <a:srgbClr val="17240E"/>
                          </a:solidFill>
                          <a:latin typeface="Calibri"/>
                        </a:rPr>
                        <a:t>50</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4 Weeks</a:t>
                      </a:r>
                      <a:endParaRPr lang="en-US" sz="18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000000"/>
                          </a:solidFill>
                          <a:latin typeface="Calibri"/>
                        </a:rPr>
                        <a:t>2- 12</a:t>
                      </a:r>
                      <a:endParaRPr lang="en-US" sz="1800" b="1"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86280">
                <a:tc>
                  <a:txBody>
                    <a:bodyPr/>
                    <a:lstStyle/>
                    <a:p>
                      <a:pPr algn="ctr">
                        <a:lnSpc>
                          <a:spcPct val="100000"/>
                        </a:lnSpc>
                      </a:pPr>
                      <a:r>
                        <a:rPr lang="en-US" sz="1800" b="1" strike="noStrike" spc="-1" dirty="0">
                          <a:solidFill>
                            <a:srgbClr val="17240E"/>
                          </a:solidFill>
                          <a:latin typeface="Calibri"/>
                        </a:rPr>
                        <a:t>GHC810</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100</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8 Weeks</a:t>
                      </a:r>
                      <a:endParaRPr lang="en-US" sz="18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000000"/>
                          </a:solidFill>
                          <a:latin typeface="Calibri"/>
                        </a:rPr>
                        <a:t>4- 24</a:t>
                      </a:r>
                      <a:endParaRPr lang="en-US" sz="1800" b="1"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86280">
                <a:tc>
                  <a:txBody>
                    <a:bodyPr/>
                    <a:lstStyle/>
                    <a:p>
                      <a:pPr algn="ctr">
                        <a:lnSpc>
                          <a:spcPct val="100000"/>
                        </a:lnSpc>
                      </a:pPr>
                      <a:r>
                        <a:rPr lang="en-US" sz="1800" b="1" strike="noStrike" spc="-1" dirty="0">
                          <a:solidFill>
                            <a:srgbClr val="17240E"/>
                          </a:solidFill>
                          <a:latin typeface="Calibri"/>
                        </a:rPr>
                        <a:t>GHC2,230</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250</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12 Weeks</a:t>
                      </a:r>
                      <a:endParaRPr lang="en-US" sz="18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000000"/>
                          </a:solidFill>
                          <a:latin typeface="Calibri"/>
                        </a:rPr>
                        <a:t>10- 60</a:t>
                      </a:r>
                      <a:endParaRPr lang="en-US" sz="1800" b="1"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87000">
                <a:tc>
                  <a:txBody>
                    <a:bodyPr/>
                    <a:lstStyle/>
                    <a:p>
                      <a:pPr algn="ctr">
                        <a:lnSpc>
                          <a:spcPct val="100000"/>
                        </a:lnSpc>
                      </a:pPr>
                      <a:r>
                        <a:rPr lang="en-US" sz="1800" b="1" strike="noStrike" spc="-1" dirty="0">
                          <a:solidFill>
                            <a:srgbClr val="17240E"/>
                          </a:solidFill>
                          <a:latin typeface="Calibri"/>
                        </a:rPr>
                        <a:t>GHC4,325</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a:solidFill>
                            <a:srgbClr val="17240E"/>
                          </a:solidFill>
                          <a:latin typeface="Calibri"/>
                        </a:rPr>
                        <a:t>500</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17240E"/>
                          </a:solidFill>
                          <a:latin typeface="Calibri"/>
                        </a:rPr>
                        <a:t>16 Weeks</a:t>
                      </a:r>
                      <a:endParaRPr lang="en-US" sz="18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800" b="1" strike="noStrike" spc="-1" dirty="0">
                          <a:solidFill>
                            <a:srgbClr val="000000"/>
                          </a:solidFill>
                          <a:latin typeface="Calibri"/>
                        </a:rPr>
                        <a:t>20- 120</a:t>
                      </a:r>
                      <a:endParaRPr lang="en-US" sz="1800" b="1"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graphicFrame>
        <p:nvGraphicFramePr>
          <p:cNvPr id="5" name="Table 3"/>
          <p:cNvGraphicFramePr/>
          <p:nvPr>
            <p:extLst>
              <p:ext uri="{D42A27DB-BD31-4B8C-83A1-F6EECF244321}">
                <p14:modId xmlns:p14="http://schemas.microsoft.com/office/powerpoint/2010/main" val="1896284114"/>
              </p:ext>
            </p:extLst>
          </p:nvPr>
        </p:nvGraphicFramePr>
        <p:xfrm>
          <a:off x="237240" y="4439880"/>
          <a:ext cx="9351720" cy="1051560"/>
        </p:xfrm>
        <a:graphic>
          <a:graphicData uri="http://schemas.openxmlformats.org/drawingml/2006/table">
            <a:tbl>
              <a:tblPr/>
              <a:tblGrid>
                <a:gridCol w="3139560">
                  <a:extLst>
                    <a:ext uri="{9D8B030D-6E8A-4147-A177-3AD203B41FA5}">
                      <a16:colId xmlns:a16="http://schemas.microsoft.com/office/drawing/2014/main" val="20000"/>
                    </a:ext>
                  </a:extLst>
                </a:gridCol>
                <a:gridCol w="2003760">
                  <a:extLst>
                    <a:ext uri="{9D8B030D-6E8A-4147-A177-3AD203B41FA5}">
                      <a16:colId xmlns:a16="http://schemas.microsoft.com/office/drawing/2014/main" val="20001"/>
                    </a:ext>
                  </a:extLst>
                </a:gridCol>
                <a:gridCol w="2104200">
                  <a:extLst>
                    <a:ext uri="{9D8B030D-6E8A-4147-A177-3AD203B41FA5}">
                      <a16:colId xmlns:a16="http://schemas.microsoft.com/office/drawing/2014/main" val="20002"/>
                    </a:ext>
                  </a:extLst>
                </a:gridCol>
                <a:gridCol w="2104200">
                  <a:extLst>
                    <a:ext uri="{9D8B030D-6E8A-4147-A177-3AD203B41FA5}">
                      <a16:colId xmlns:a16="http://schemas.microsoft.com/office/drawing/2014/main" val="20003"/>
                    </a:ext>
                  </a:extLst>
                </a:gridCol>
              </a:tblGrid>
              <a:tr h="302760">
                <a:tc>
                  <a:txBody>
                    <a:bodyPr/>
                    <a:lstStyle/>
                    <a:p>
                      <a:pPr>
                        <a:lnSpc>
                          <a:spcPct val="100000"/>
                        </a:lnSpc>
                      </a:pPr>
                      <a:r>
                        <a:rPr lang="en-US" sz="1500" b="1" strike="noStrike" spc="-1" dirty="0">
                          <a:solidFill>
                            <a:srgbClr val="008264"/>
                          </a:solidFill>
                          <a:latin typeface="Arial Black"/>
                        </a:rPr>
                        <a:t>RE-ORDER  AMOUNT</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12240">
                      <a:solidFill>
                        <a:srgbClr val="000000"/>
                      </a:solidFill>
                    </a:lnT>
                    <a:lnB w="25200" cap="flat" cmpd="sng" algn="ctr">
                      <a:solidFill>
                        <a:srgbClr val="000000"/>
                      </a:solidFill>
                      <a:prstDash val="solid"/>
                      <a:round/>
                      <a:headEnd type="none" w="med" len="med"/>
                      <a:tailEnd type="none" w="med" len="med"/>
                    </a:lnB>
                    <a:noFill/>
                  </a:tcPr>
                </a:tc>
                <a:tc>
                  <a:txBody>
                    <a:bodyPr/>
                    <a:lstStyle/>
                    <a:p>
                      <a:endParaRPr lang="en-US"/>
                    </a:p>
                  </a:txBody>
                  <a:tcPr marL="74160" marR="74160">
                    <a:lnL w="12240">
                      <a:solidFill>
                        <a:srgbClr val="000000"/>
                      </a:solidFill>
                    </a:lnL>
                    <a:lnR w="12240">
                      <a:solidFill>
                        <a:srgbClr val="000000"/>
                      </a:solidFill>
                    </a:lnR>
                    <a:lnT w="12240">
                      <a:solidFill>
                        <a:srgbClr val="000000"/>
                      </a:solidFill>
                    </a:lnT>
                    <a:lnB w="25200" cap="flat" cmpd="sng" algn="ctr">
                      <a:solidFill>
                        <a:srgbClr val="000000"/>
                      </a:solidFill>
                      <a:prstDash val="solid"/>
                      <a:round/>
                      <a:headEnd type="none" w="med" len="med"/>
                      <a:tailEnd type="none" w="med" len="med"/>
                    </a:lnB>
                    <a:noFill/>
                  </a:tcPr>
                </a:tc>
                <a:tc>
                  <a:txBody>
                    <a:bodyPr/>
                    <a:lstStyle/>
                    <a:p>
                      <a:endParaRPr lang="en-US"/>
                    </a:p>
                  </a:txBody>
                  <a:tcPr marL="74160" marR="74160">
                    <a:lnL w="12240">
                      <a:solidFill>
                        <a:srgbClr val="000000"/>
                      </a:solidFill>
                    </a:lnL>
                    <a:lnR w="12240">
                      <a:solidFill>
                        <a:srgbClr val="000000"/>
                      </a:solidFill>
                    </a:lnR>
                    <a:lnT w="12240">
                      <a:solidFill>
                        <a:srgbClr val="000000"/>
                      </a:solidFill>
                    </a:lnT>
                    <a:lnB w="25200" cap="flat" cmpd="sng" algn="ctr">
                      <a:solidFill>
                        <a:srgbClr val="000000"/>
                      </a:solidFill>
                      <a:prstDash val="solid"/>
                      <a:round/>
                      <a:headEnd type="none" w="med" len="med"/>
                      <a:tailEnd type="none" w="med" len="med"/>
                    </a:lnB>
                    <a:noFill/>
                  </a:tcPr>
                </a:tc>
                <a:tc>
                  <a:txBody>
                    <a:bodyPr/>
                    <a:lstStyle/>
                    <a:p>
                      <a:pPr algn="ctr">
                        <a:lnSpc>
                          <a:spcPct val="100000"/>
                        </a:lnSpc>
                      </a:pPr>
                      <a:r>
                        <a:rPr lang="en-US" sz="1500" b="1" strike="noStrike" spc="-1" dirty="0">
                          <a:solidFill>
                            <a:srgbClr val="008264"/>
                          </a:solidFill>
                          <a:latin typeface="Arial Black"/>
                        </a:rPr>
                        <a:t>Active period</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12240">
                      <a:solidFill>
                        <a:srgbClr val="000000"/>
                      </a:solidFill>
                    </a:lnT>
                    <a:lnB w="252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302760">
                <a:tc>
                  <a:txBody>
                    <a:bodyPr/>
                    <a:lstStyle/>
                    <a:p>
                      <a:pPr algn="ctr">
                        <a:lnSpc>
                          <a:spcPct val="100000"/>
                        </a:lnSpc>
                      </a:pPr>
                      <a:r>
                        <a:rPr lang="en-US" sz="1500" b="0" strike="noStrike" spc="-1" dirty="0">
                          <a:solidFill>
                            <a:srgbClr val="008264"/>
                          </a:solidFill>
                          <a:latin typeface="Arial Black"/>
                        </a:rPr>
                        <a:t>GHC430</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2520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500" b="0" strike="noStrike" spc="-1" dirty="0">
                          <a:solidFill>
                            <a:srgbClr val="008264"/>
                          </a:solidFill>
                          <a:latin typeface="Arial Black"/>
                        </a:rPr>
                        <a:t>50PV</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2520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500" b="0" strike="noStrike" spc="-1" dirty="0">
                          <a:solidFill>
                            <a:srgbClr val="008264"/>
                          </a:solidFill>
                          <a:latin typeface="Arial Black"/>
                        </a:rPr>
                        <a:t>    2- 6 Products</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2520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500" b="0" strike="noStrike" spc="-1" dirty="0">
                          <a:solidFill>
                            <a:srgbClr val="008264"/>
                          </a:solidFill>
                          <a:latin typeface="Arial Black"/>
                        </a:rPr>
                        <a:t>28 DAYS</a:t>
                      </a:r>
                      <a:endParaRPr lang="en-US" sz="1500" b="0" strike="noStrike" spc="-1" dirty="0">
                        <a:solidFill>
                          <a:srgbClr val="008264"/>
                        </a:solidFill>
                        <a:latin typeface="Arial"/>
                      </a:endParaRPr>
                    </a:p>
                  </a:txBody>
                  <a:tcPr marL="74160" marR="74160">
                    <a:lnL w="12240">
                      <a:solidFill>
                        <a:srgbClr val="000000"/>
                      </a:solidFill>
                    </a:lnL>
                    <a:lnR w="12240">
                      <a:solidFill>
                        <a:srgbClr val="000000"/>
                      </a:solidFill>
                    </a:lnR>
                    <a:lnT w="2520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48840">
                <a:tc>
                  <a:txBody>
                    <a:bodyPr/>
                    <a:lstStyle/>
                    <a:p>
                      <a:endParaRPr lang="en-US"/>
                    </a:p>
                  </a:txBody>
                  <a:tcPr marL="74160" marR="7416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endParaRPr lang="en-US"/>
                    </a:p>
                  </a:txBody>
                  <a:tcPr marL="74160" marR="7416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endParaRPr lang="en-US"/>
                    </a:p>
                  </a:txBody>
                  <a:tcPr marL="74160" marR="7416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endParaRPr lang="en-US" dirty="0"/>
                    </a:p>
                  </a:txBody>
                  <a:tcPr marL="74160" marR="7416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bl>
          </a:graphicData>
        </a:graphic>
      </p:graphicFrame>
      <p:sp>
        <p:nvSpPr>
          <p:cNvPr id="6" name="CustomShape 6"/>
          <p:cNvSpPr/>
          <p:nvPr/>
        </p:nvSpPr>
        <p:spPr>
          <a:xfrm>
            <a:off x="3880440" y="1289520"/>
            <a:ext cx="215640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dirty="0">
                <a:solidFill>
                  <a:srgbClr val="008264"/>
                </a:solidFill>
                <a:latin typeface="Calibri"/>
              </a:rPr>
              <a:t>ENROLLMENT PACKS</a:t>
            </a:r>
            <a:endParaRPr lang="en-US" sz="1800" b="0" strike="noStrike" spc="-1" dirty="0">
              <a:solidFill>
                <a:srgbClr val="008264"/>
              </a:solidFill>
              <a:latin typeface="Arial"/>
            </a:endParaRPr>
          </a:p>
        </p:txBody>
      </p:sp>
    </p:spTree>
    <p:extLst>
      <p:ext uri="{BB962C8B-B14F-4D97-AF65-F5344CB8AC3E}">
        <p14:creationId xmlns:p14="http://schemas.microsoft.com/office/powerpoint/2010/main" val="1018532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1200" y="416971"/>
            <a:ext cx="27478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RETAIL PROFIT</a:t>
            </a:r>
          </a:p>
        </p:txBody>
      </p:sp>
      <p:sp>
        <p:nvSpPr>
          <p:cNvPr id="5" name="CustomShape 5"/>
          <p:cNvSpPr/>
          <p:nvPr/>
        </p:nvSpPr>
        <p:spPr>
          <a:xfrm>
            <a:off x="681120" y="1655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6"/>
          <p:cNvSpPr/>
          <p:nvPr/>
        </p:nvSpPr>
        <p:spPr>
          <a:xfrm>
            <a:off x="668420" y="2580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7200" b="1" strike="noStrike" spc="-1" dirty="0">
                <a:solidFill>
                  <a:srgbClr val="F87102"/>
                </a:solidFill>
                <a:latin typeface="Calibri"/>
              </a:rPr>
              <a:t>1</a:t>
            </a:r>
            <a:endParaRPr lang="en-US" sz="7200" b="0" strike="noStrike" spc="-1" dirty="0">
              <a:solidFill>
                <a:srgbClr val="F87102"/>
              </a:solidFill>
              <a:latin typeface="Arial"/>
            </a:endParaRPr>
          </a:p>
        </p:txBody>
      </p:sp>
      <p:sp>
        <p:nvSpPr>
          <p:cNvPr id="8" name="CustomShape 7"/>
          <p:cNvSpPr/>
          <p:nvPr/>
        </p:nvSpPr>
        <p:spPr>
          <a:xfrm>
            <a:off x="362160" y="1356480"/>
            <a:ext cx="91728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dirty="0">
                <a:solidFill>
                  <a:srgbClr val="008264"/>
                </a:solidFill>
                <a:latin typeface="Calibri"/>
              </a:rPr>
              <a:t>Buy Product Packs or any product at wholesale and sell at a retail price.</a:t>
            </a:r>
            <a:endParaRPr lang="en-US" sz="2400" b="0" strike="noStrike" spc="-1" dirty="0">
              <a:solidFill>
                <a:srgbClr val="008264"/>
              </a:solidFill>
              <a:latin typeface="Arial"/>
            </a:endParaRPr>
          </a:p>
        </p:txBody>
      </p:sp>
      <p:sp>
        <p:nvSpPr>
          <p:cNvPr id="11" name="object 5">
            <a:extLst>
              <a:ext uri="{FF2B5EF4-FFF2-40B4-BE49-F238E27FC236}">
                <a16:creationId xmlns:a16="http://schemas.microsoft.com/office/drawing/2014/main" id="{06B7F98A-7A52-4CAE-AFA7-C4CED3128151}"/>
              </a:ext>
            </a:extLst>
          </p:cNvPr>
          <p:cNvSpPr txBox="1"/>
          <p:nvPr/>
        </p:nvSpPr>
        <p:spPr>
          <a:xfrm>
            <a:off x="920902" y="2968828"/>
            <a:ext cx="7320280" cy="1877060"/>
          </a:xfrm>
          <a:prstGeom prst="rect">
            <a:avLst/>
          </a:prstGeom>
        </p:spPr>
        <p:txBody>
          <a:bodyPr vert="horz" wrap="square" lIns="0" tIns="12065" rIns="0" bIns="0" rtlCol="0">
            <a:spAutoFit/>
          </a:bodyPr>
          <a:lstStyle/>
          <a:p>
            <a:pPr marL="829944">
              <a:lnSpc>
                <a:spcPct val="100000"/>
              </a:lnSpc>
              <a:spcBef>
                <a:spcPts val="95"/>
              </a:spcBef>
              <a:tabLst>
                <a:tab pos="5120640" algn="l"/>
                <a:tab pos="5452745" algn="l"/>
              </a:tabLst>
            </a:pPr>
            <a:r>
              <a:rPr sz="2800" b="1" spc="-30" dirty="0">
                <a:solidFill>
                  <a:srgbClr val="385622"/>
                </a:solidFill>
                <a:latin typeface="Calibri Light"/>
                <a:cs typeface="Calibri Light"/>
              </a:rPr>
              <a:t>Retail </a:t>
            </a:r>
            <a:r>
              <a:rPr sz="2800" b="1" spc="-15" dirty="0">
                <a:solidFill>
                  <a:srgbClr val="385622"/>
                </a:solidFill>
                <a:latin typeface="Calibri Light"/>
                <a:cs typeface="Calibri Light"/>
              </a:rPr>
              <a:t>Price </a:t>
            </a:r>
            <a:r>
              <a:rPr sz="2800" b="1" spc="-5" dirty="0">
                <a:latin typeface="Calibri Light"/>
                <a:cs typeface="Calibri Light"/>
              </a:rPr>
              <a:t>–</a:t>
            </a:r>
            <a:r>
              <a:rPr sz="2800" b="1" spc="-85" dirty="0">
                <a:latin typeface="Calibri Light"/>
                <a:cs typeface="Calibri Light"/>
              </a:rPr>
              <a:t> </a:t>
            </a:r>
            <a:r>
              <a:rPr sz="2800" b="1" spc="-20" dirty="0">
                <a:solidFill>
                  <a:srgbClr val="F87102"/>
                </a:solidFill>
                <a:latin typeface="Calibri Light"/>
                <a:cs typeface="Calibri Light"/>
              </a:rPr>
              <a:t>Wholesale</a:t>
            </a:r>
            <a:r>
              <a:rPr sz="2800" b="1" spc="-70" dirty="0">
                <a:solidFill>
                  <a:srgbClr val="F87102"/>
                </a:solidFill>
                <a:latin typeface="Calibri Light"/>
                <a:cs typeface="Calibri Light"/>
              </a:rPr>
              <a:t> </a:t>
            </a:r>
            <a:r>
              <a:rPr sz="2800" b="1" spc="-15" dirty="0">
                <a:solidFill>
                  <a:srgbClr val="F87102"/>
                </a:solidFill>
                <a:latin typeface="Calibri Light"/>
                <a:cs typeface="Calibri Light"/>
              </a:rPr>
              <a:t>Price</a:t>
            </a:r>
            <a:r>
              <a:rPr sz="2800" b="1" spc="-15" dirty="0">
                <a:solidFill>
                  <a:srgbClr val="C00000"/>
                </a:solidFill>
                <a:latin typeface="Calibri Light"/>
                <a:cs typeface="Calibri Light"/>
              </a:rPr>
              <a:t>	</a:t>
            </a:r>
            <a:r>
              <a:rPr sz="2800" b="1" spc="-5" dirty="0">
                <a:latin typeface="Calibri Light"/>
                <a:cs typeface="Calibri Light"/>
              </a:rPr>
              <a:t>=	</a:t>
            </a:r>
            <a:r>
              <a:rPr sz="2800" b="1" spc="-35" dirty="0">
                <a:solidFill>
                  <a:srgbClr val="7E5F00"/>
                </a:solidFill>
                <a:latin typeface="Calibri Light"/>
                <a:cs typeface="Calibri Light"/>
              </a:rPr>
              <a:t>Retail</a:t>
            </a:r>
            <a:r>
              <a:rPr sz="2800" b="1" spc="-75" dirty="0">
                <a:solidFill>
                  <a:srgbClr val="7E5F00"/>
                </a:solidFill>
                <a:latin typeface="Calibri Light"/>
                <a:cs typeface="Calibri Light"/>
              </a:rPr>
              <a:t> </a:t>
            </a:r>
            <a:r>
              <a:rPr sz="2800" b="1" spc="-25" dirty="0">
                <a:solidFill>
                  <a:srgbClr val="7E5F00"/>
                </a:solidFill>
                <a:latin typeface="Calibri Light"/>
                <a:cs typeface="Calibri Light"/>
              </a:rPr>
              <a:t>Profit</a:t>
            </a:r>
            <a:endParaRPr sz="2800" b="1" dirty="0">
              <a:latin typeface="Calibri Light"/>
              <a:cs typeface="Calibri Light"/>
            </a:endParaRPr>
          </a:p>
          <a:p>
            <a:pPr>
              <a:lnSpc>
                <a:spcPct val="100000"/>
              </a:lnSpc>
            </a:pPr>
            <a:endParaRPr sz="2800" dirty="0">
              <a:latin typeface="Calibri Light"/>
              <a:cs typeface="Calibri Light"/>
            </a:endParaRPr>
          </a:p>
          <a:p>
            <a:pPr>
              <a:lnSpc>
                <a:spcPct val="100000"/>
              </a:lnSpc>
              <a:spcBef>
                <a:spcPts val="45"/>
              </a:spcBef>
            </a:pPr>
            <a:endParaRPr sz="3600" dirty="0">
              <a:latin typeface="Calibri Light"/>
              <a:cs typeface="Calibri Light"/>
            </a:endParaRPr>
          </a:p>
          <a:p>
            <a:pPr marL="12700">
              <a:lnSpc>
                <a:spcPct val="100000"/>
              </a:lnSpc>
            </a:pPr>
            <a:r>
              <a:rPr sz="2800" b="1" spc="-30" dirty="0">
                <a:latin typeface="Calibri Light"/>
                <a:cs typeface="Calibri Light"/>
              </a:rPr>
              <a:t>Example </a:t>
            </a:r>
            <a:r>
              <a:rPr sz="2800" b="1" spc="-5" dirty="0">
                <a:latin typeface="Calibri Light"/>
                <a:cs typeface="Calibri Light"/>
              </a:rPr>
              <a:t>– </a:t>
            </a:r>
            <a:r>
              <a:rPr sz="2800" b="1" spc="-15" dirty="0">
                <a:latin typeface="Calibri Light"/>
                <a:cs typeface="Calibri Light"/>
              </a:rPr>
              <a:t>Daily Build</a:t>
            </a:r>
            <a:r>
              <a:rPr sz="2800" b="0" spc="-15" dirty="0">
                <a:latin typeface="Calibri Light"/>
                <a:cs typeface="Calibri Light"/>
              </a:rPr>
              <a:t>: </a:t>
            </a:r>
            <a:r>
              <a:rPr lang="en-US" sz="2800" b="1" spc="-1" dirty="0">
                <a:solidFill>
                  <a:srgbClr val="000000"/>
                </a:solidFill>
                <a:latin typeface="Calibri Light"/>
                <a:cs typeface="Calibri Light"/>
              </a:rPr>
              <a:t>270</a:t>
            </a:r>
            <a:r>
              <a:rPr lang="en-US" sz="2800" b="1" strike="noStrike" spc="-1" dirty="0">
                <a:solidFill>
                  <a:srgbClr val="000000"/>
                </a:solidFill>
                <a:latin typeface="Calibri Light"/>
                <a:ea typeface="Calibri"/>
              </a:rPr>
              <a:t> – </a:t>
            </a:r>
            <a:r>
              <a:rPr lang="en-US" sz="2800" b="1" spc="-1" dirty="0">
                <a:solidFill>
                  <a:srgbClr val="000000"/>
                </a:solidFill>
                <a:latin typeface="Calibri Light"/>
                <a:ea typeface="Calibri"/>
              </a:rPr>
              <a:t>GHC215</a:t>
            </a:r>
            <a:r>
              <a:rPr lang="en-US" sz="2800" b="1" strike="noStrike" spc="-1" dirty="0">
                <a:solidFill>
                  <a:srgbClr val="000000"/>
                </a:solidFill>
                <a:latin typeface="Calibri Light"/>
                <a:ea typeface="Calibri"/>
              </a:rPr>
              <a:t> = </a:t>
            </a:r>
            <a:r>
              <a:rPr lang="en-US" sz="2800" b="1" spc="-1" dirty="0">
                <a:solidFill>
                  <a:srgbClr val="00B050"/>
                </a:solidFill>
                <a:latin typeface="Calibri Light"/>
                <a:ea typeface="Calibri"/>
              </a:rPr>
              <a:t>GHC55</a:t>
            </a:r>
            <a:r>
              <a:rPr lang="en-US" sz="2800" b="1" strike="noStrike" spc="-1" dirty="0">
                <a:solidFill>
                  <a:srgbClr val="00B050"/>
                </a:solidFill>
                <a:latin typeface="Calibri Light"/>
                <a:ea typeface="Calibri"/>
              </a:rPr>
              <a:t> </a:t>
            </a:r>
            <a:endParaRPr sz="2800" dirty="0">
              <a:solidFill>
                <a:srgbClr val="008264"/>
              </a:solidFill>
              <a:latin typeface="Calibri Light"/>
              <a:cs typeface="Calibri Light"/>
            </a:endParaRPr>
          </a:p>
        </p:txBody>
      </p:sp>
    </p:spTree>
    <p:extLst>
      <p:ext uri="{BB962C8B-B14F-4D97-AF65-F5344CB8AC3E}">
        <p14:creationId xmlns:p14="http://schemas.microsoft.com/office/powerpoint/2010/main" val="1410537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5320" y="404271"/>
            <a:ext cx="2544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PACK BONUS</a:t>
            </a:r>
          </a:p>
        </p:txBody>
      </p:sp>
      <p:sp>
        <p:nvSpPr>
          <p:cNvPr id="5" name="CustomShape 3"/>
          <p:cNvSpPr/>
          <p:nvPr/>
        </p:nvSpPr>
        <p:spPr>
          <a:xfrm>
            <a:off x="952920" y="23652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4"/>
          <p:cNvSpPr/>
          <p:nvPr/>
        </p:nvSpPr>
        <p:spPr>
          <a:xfrm>
            <a:off x="952920" y="6540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r>
              <a:rPr lang="en-US" sz="7200" b="1" spc="-1" dirty="0">
                <a:solidFill>
                  <a:srgbClr val="F87102"/>
                </a:solidFill>
                <a:latin typeface="Calibri"/>
              </a:rPr>
              <a:t>2</a:t>
            </a:r>
            <a:endParaRPr lang="en-US" sz="7200" spc="-1" dirty="0">
              <a:solidFill>
                <a:srgbClr val="F87102"/>
              </a:solidFill>
            </a:endParaRPr>
          </a:p>
        </p:txBody>
      </p:sp>
      <p:graphicFrame>
        <p:nvGraphicFramePr>
          <p:cNvPr id="8" name="Table 2"/>
          <p:cNvGraphicFramePr/>
          <p:nvPr>
            <p:extLst>
              <p:ext uri="{D42A27DB-BD31-4B8C-83A1-F6EECF244321}">
                <p14:modId xmlns:p14="http://schemas.microsoft.com/office/powerpoint/2010/main" val="2640029009"/>
              </p:ext>
            </p:extLst>
          </p:nvPr>
        </p:nvGraphicFramePr>
        <p:xfrm>
          <a:off x="427850" y="2052635"/>
          <a:ext cx="8945640" cy="2010240"/>
        </p:xfrm>
        <a:graphic>
          <a:graphicData uri="http://schemas.openxmlformats.org/drawingml/2006/table">
            <a:tbl>
              <a:tblPr/>
              <a:tblGrid>
                <a:gridCol w="1962360">
                  <a:extLst>
                    <a:ext uri="{9D8B030D-6E8A-4147-A177-3AD203B41FA5}">
                      <a16:colId xmlns:a16="http://schemas.microsoft.com/office/drawing/2014/main" val="20000"/>
                    </a:ext>
                  </a:extLst>
                </a:gridCol>
                <a:gridCol w="725400">
                  <a:extLst>
                    <a:ext uri="{9D8B030D-6E8A-4147-A177-3AD203B41FA5}">
                      <a16:colId xmlns:a16="http://schemas.microsoft.com/office/drawing/2014/main" val="20001"/>
                    </a:ext>
                  </a:extLst>
                </a:gridCol>
                <a:gridCol w="2583360">
                  <a:extLst>
                    <a:ext uri="{9D8B030D-6E8A-4147-A177-3AD203B41FA5}">
                      <a16:colId xmlns:a16="http://schemas.microsoft.com/office/drawing/2014/main" val="20002"/>
                    </a:ext>
                  </a:extLst>
                </a:gridCol>
                <a:gridCol w="2002680">
                  <a:extLst>
                    <a:ext uri="{9D8B030D-6E8A-4147-A177-3AD203B41FA5}">
                      <a16:colId xmlns:a16="http://schemas.microsoft.com/office/drawing/2014/main" val="20003"/>
                    </a:ext>
                  </a:extLst>
                </a:gridCol>
                <a:gridCol w="1671840">
                  <a:extLst>
                    <a:ext uri="{9D8B030D-6E8A-4147-A177-3AD203B41FA5}">
                      <a16:colId xmlns:a16="http://schemas.microsoft.com/office/drawing/2014/main" val="20004"/>
                    </a:ext>
                  </a:extLst>
                </a:gridCol>
              </a:tblGrid>
              <a:tr h="434520">
                <a:tc>
                  <a:txBody>
                    <a:bodyPr/>
                    <a:lstStyle/>
                    <a:p>
                      <a:pPr algn="ctr">
                        <a:lnSpc>
                          <a:spcPct val="100000"/>
                        </a:lnSpc>
                      </a:pPr>
                      <a:r>
                        <a:rPr lang="en-US" sz="2000" b="1" strike="noStrike" spc="-1" dirty="0">
                          <a:solidFill>
                            <a:srgbClr val="008264"/>
                          </a:solidFill>
                          <a:latin typeface="Calibri"/>
                        </a:rPr>
                        <a:t>STARTUP PACKS</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PV</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COMMISSION ACTIVE</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PRODUCT UNITS</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PACK BONUS</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393840">
                <a:tc>
                  <a:txBody>
                    <a:bodyPr/>
                    <a:lstStyle/>
                    <a:p>
                      <a:pPr algn="ctr">
                        <a:lnSpc>
                          <a:spcPct val="100000"/>
                        </a:lnSpc>
                      </a:pPr>
                      <a:r>
                        <a:rPr lang="en-US" sz="1500" b="0" strike="noStrike" spc="-1" dirty="0">
                          <a:solidFill>
                            <a:srgbClr val="17240E"/>
                          </a:solidFill>
                          <a:latin typeface="Calibri"/>
                        </a:rPr>
                        <a:t>GHC540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000000"/>
                          </a:solidFill>
                          <a:latin typeface="Calibri"/>
                        </a:rPr>
                        <a:t>50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4 Weeks</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2- 12</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GHC75</a:t>
                      </a:r>
                      <a:endParaRPr lang="en-US" sz="1500" b="0" strike="noStrike" spc="-1" dirty="0">
                        <a:latin typeface="Arial"/>
                      </a:endParaRPr>
                    </a:p>
                  </a:txBody>
                  <a:tcPr marL="8640" marR="864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393840">
                <a:tc>
                  <a:txBody>
                    <a:bodyPr/>
                    <a:lstStyle/>
                    <a:p>
                      <a:pPr algn="ctr">
                        <a:lnSpc>
                          <a:spcPct val="100000"/>
                        </a:lnSpc>
                      </a:pPr>
                      <a:r>
                        <a:rPr lang="en-US" sz="1500" b="0" strike="noStrike" spc="-1" dirty="0">
                          <a:solidFill>
                            <a:srgbClr val="17240E"/>
                          </a:solidFill>
                          <a:latin typeface="Calibri"/>
                        </a:rPr>
                        <a:t>GHC810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100</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8 Weeks</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4- 24</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GHC150</a:t>
                      </a:r>
                      <a:endParaRPr lang="en-US" sz="1500" b="0" strike="noStrike" spc="-1" dirty="0">
                        <a:latin typeface="Arial"/>
                      </a:endParaRPr>
                    </a:p>
                  </a:txBody>
                  <a:tcPr marL="8640" marR="864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393840">
                <a:tc>
                  <a:txBody>
                    <a:bodyPr/>
                    <a:lstStyle/>
                    <a:p>
                      <a:pPr algn="ctr">
                        <a:lnSpc>
                          <a:spcPct val="100000"/>
                        </a:lnSpc>
                      </a:pPr>
                      <a:r>
                        <a:rPr lang="en-US" sz="1500" b="0" strike="noStrike" spc="-1" dirty="0">
                          <a:solidFill>
                            <a:srgbClr val="17240E"/>
                          </a:solidFill>
                          <a:latin typeface="Calibri"/>
                        </a:rPr>
                        <a:t>GHC2,230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000000"/>
                          </a:solidFill>
                          <a:latin typeface="Calibri"/>
                        </a:rPr>
                        <a:t>250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12 Weeks</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10- 60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GHC300</a:t>
                      </a:r>
                      <a:endParaRPr lang="en-US" sz="1500" b="0" strike="noStrike" spc="-1" dirty="0">
                        <a:latin typeface="Arial"/>
                      </a:endParaRPr>
                    </a:p>
                  </a:txBody>
                  <a:tcPr marL="8640" marR="864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394200">
                <a:tc>
                  <a:txBody>
                    <a:bodyPr/>
                    <a:lstStyle/>
                    <a:p>
                      <a:pPr algn="ctr">
                        <a:lnSpc>
                          <a:spcPct val="100000"/>
                        </a:lnSpc>
                      </a:pPr>
                      <a:r>
                        <a:rPr lang="en-US" sz="1500" b="0" strike="noStrike" spc="-1" dirty="0">
                          <a:solidFill>
                            <a:srgbClr val="17240E"/>
                          </a:solidFill>
                          <a:latin typeface="Calibri"/>
                        </a:rPr>
                        <a:t>GHC4,325</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000000"/>
                          </a:solidFill>
                          <a:latin typeface="Calibri"/>
                        </a:rPr>
                        <a:t>500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16 Weeks</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20- 120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GHC500</a:t>
                      </a:r>
                      <a:endParaRPr lang="en-US" sz="1500" b="0" strike="noStrike" spc="-1" dirty="0">
                        <a:latin typeface="Arial"/>
                      </a:endParaRPr>
                    </a:p>
                  </a:txBody>
                  <a:tcPr marL="8640" marR="864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10" name="CustomShape 5"/>
          <p:cNvSpPr/>
          <p:nvPr/>
        </p:nvSpPr>
        <p:spPr>
          <a:xfrm>
            <a:off x="2962580" y="5914680"/>
            <a:ext cx="395317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US" sz="2400" b="1" spc="-1" dirty="0">
                <a:solidFill>
                  <a:srgbClr val="F87102"/>
                </a:solidFill>
                <a:latin typeface="Calibri"/>
              </a:rPr>
              <a:t>PACK BONUS IS PAID WEEKLY</a:t>
            </a:r>
            <a:endParaRPr lang="en-US" sz="2400" spc="-1" dirty="0">
              <a:solidFill>
                <a:srgbClr val="F87102"/>
              </a:solidFill>
            </a:endParaRPr>
          </a:p>
        </p:txBody>
      </p:sp>
      <p:sp>
        <p:nvSpPr>
          <p:cNvPr id="11" name="Half Frame 10">
            <a:extLst>
              <a:ext uri="{FF2B5EF4-FFF2-40B4-BE49-F238E27FC236}">
                <a16:creationId xmlns:a16="http://schemas.microsoft.com/office/drawing/2014/main" id="{05B23737-038D-40E6-B80E-B3863B0B3748}"/>
              </a:ext>
            </a:extLst>
          </p:cNvPr>
          <p:cNvSpPr/>
          <p:nvPr/>
        </p:nvSpPr>
        <p:spPr>
          <a:xfrm flipH="1">
            <a:off x="9256684" y="1903212"/>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12" name="Half Frame 11">
            <a:extLst>
              <a:ext uri="{FF2B5EF4-FFF2-40B4-BE49-F238E27FC236}">
                <a16:creationId xmlns:a16="http://schemas.microsoft.com/office/drawing/2014/main" id="{1EFAC610-FB93-40DA-960F-0B4FFE5732C5}"/>
              </a:ext>
            </a:extLst>
          </p:cNvPr>
          <p:cNvSpPr/>
          <p:nvPr/>
        </p:nvSpPr>
        <p:spPr>
          <a:xfrm rot="10800000" flipH="1">
            <a:off x="288651" y="3825770"/>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pic>
        <p:nvPicPr>
          <p:cNvPr id="9" name="Picture 2"/>
          <p:cNvPicPr/>
          <p:nvPr/>
        </p:nvPicPr>
        <p:blipFill>
          <a:blip r:embed="rId3"/>
          <a:srcRect t="76514"/>
          <a:stretch/>
        </p:blipFill>
        <p:spPr>
          <a:xfrm>
            <a:off x="562320" y="4774680"/>
            <a:ext cx="8527320" cy="933840"/>
          </a:xfrm>
          <a:prstGeom prst="rect">
            <a:avLst/>
          </a:prstGeom>
          <a:ln>
            <a:noFill/>
          </a:ln>
        </p:spPr>
      </p:pic>
    </p:spTree>
    <p:extLst>
      <p:ext uri="{BB962C8B-B14F-4D97-AF65-F5344CB8AC3E}">
        <p14:creationId xmlns:p14="http://schemas.microsoft.com/office/powerpoint/2010/main" val="74371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6833" y="377483"/>
            <a:ext cx="5892757" cy="586343"/>
          </a:xfrm>
        </p:spPr>
        <p:txBody>
          <a:bodyPr>
            <a:normAutofit fontScale="90000"/>
          </a:bodyPr>
          <a:lstStyle/>
          <a:p>
            <a:r>
              <a:rPr lang="en-US" b="1" dirty="0">
                <a:solidFill>
                  <a:schemeClr val="bg1"/>
                </a:solidFill>
              </a:rPr>
              <a:t>FACTS ABOUT PURE</a:t>
            </a:r>
          </a:p>
        </p:txBody>
      </p:sp>
      <p:sp>
        <p:nvSpPr>
          <p:cNvPr id="3" name="Rectangle 2">
            <a:extLst>
              <a:ext uri="{FF2B5EF4-FFF2-40B4-BE49-F238E27FC236}">
                <a16:creationId xmlns:a16="http://schemas.microsoft.com/office/drawing/2014/main" id="{A22D3EB5-676C-4992-B0DB-EA519732B8DA}"/>
              </a:ext>
            </a:extLst>
          </p:cNvPr>
          <p:cNvSpPr/>
          <p:nvPr/>
        </p:nvSpPr>
        <p:spPr>
          <a:xfrm>
            <a:off x="396833" y="1674422"/>
            <a:ext cx="7654637" cy="416986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a:buFont typeface="Arial" panose="020B0604020202020204" pitchFamily="34" charset="0"/>
              <a:buChar char="•"/>
            </a:pPr>
            <a:r>
              <a:rPr lang="en-US" sz="3000" dirty="0">
                <a:solidFill>
                  <a:srgbClr val="203214"/>
                </a:solidFill>
              </a:rPr>
              <a:t>12 Successful Years in Business</a:t>
            </a:r>
          </a:p>
          <a:p>
            <a:pPr marL="457200" indent="-457200">
              <a:buFont typeface="Arial" panose="020B0604020202020204" pitchFamily="34" charset="0"/>
              <a:buChar char="•"/>
            </a:pPr>
            <a:r>
              <a:rPr lang="en-US" sz="3000" dirty="0">
                <a:solidFill>
                  <a:srgbClr val="203214"/>
                </a:solidFill>
              </a:rPr>
              <a:t>Frisco, Texas – USA</a:t>
            </a:r>
          </a:p>
          <a:p>
            <a:pPr marL="457200" indent="-457200">
              <a:buFont typeface="Arial" panose="020B0604020202020204" pitchFamily="34" charset="0"/>
              <a:buChar char="•"/>
            </a:pPr>
            <a:r>
              <a:rPr lang="en-US" sz="3000" dirty="0">
                <a:solidFill>
                  <a:srgbClr val="203214"/>
                </a:solidFill>
              </a:rPr>
              <a:t>Global Presence – 12 countries</a:t>
            </a:r>
          </a:p>
          <a:p>
            <a:pPr marL="457200" indent="-457200">
              <a:buFont typeface="Arial" panose="020B0604020202020204" pitchFamily="34" charset="0"/>
              <a:buChar char="•"/>
            </a:pPr>
            <a:r>
              <a:rPr lang="en-US" sz="3000" dirty="0">
                <a:solidFill>
                  <a:srgbClr val="203214"/>
                </a:solidFill>
              </a:rPr>
              <a:t>Over 65 Product Lines</a:t>
            </a:r>
          </a:p>
          <a:p>
            <a:pPr marL="457200" indent="-457200">
              <a:buFont typeface="Arial" panose="020B0604020202020204" pitchFamily="34" charset="0"/>
              <a:buChar char="•"/>
            </a:pPr>
            <a:r>
              <a:rPr lang="en-US" sz="3000" dirty="0">
                <a:solidFill>
                  <a:srgbClr val="203214"/>
                </a:solidFill>
              </a:rPr>
              <a:t>Hi-ACT Principles</a:t>
            </a:r>
          </a:p>
          <a:p>
            <a:pPr marL="457200" indent="-457200">
              <a:buFont typeface="Arial" panose="020B0604020202020204" pitchFamily="34" charset="0"/>
              <a:buChar char="•"/>
            </a:pPr>
            <a:r>
              <a:rPr lang="en-US" sz="3000" dirty="0">
                <a:solidFill>
                  <a:srgbClr val="203214"/>
                </a:solidFill>
              </a:rPr>
              <a:t>~ $100 Million Annual Sales</a:t>
            </a:r>
          </a:p>
          <a:p>
            <a:pPr algn="ctr"/>
            <a:endParaRPr lang="en-US" sz="3200" dirty="0">
              <a:solidFill>
                <a:prstClr val="black"/>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673" y="1874321"/>
            <a:ext cx="3243329" cy="3243329"/>
          </a:xfrm>
          <a:prstGeom prst="rect">
            <a:avLst/>
          </a:prstGeom>
        </p:spPr>
      </p:pic>
    </p:spTree>
    <p:extLst>
      <p:ext uri="{BB962C8B-B14F-4D97-AF65-F5344CB8AC3E}">
        <p14:creationId xmlns:p14="http://schemas.microsoft.com/office/powerpoint/2010/main" val="3912345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2720" y="416971"/>
            <a:ext cx="32304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SPONSOR BONUS</a:t>
            </a:r>
          </a:p>
        </p:txBody>
      </p:sp>
      <p:sp>
        <p:nvSpPr>
          <p:cNvPr id="5" name="CustomShape 3"/>
          <p:cNvSpPr/>
          <p:nvPr/>
        </p:nvSpPr>
        <p:spPr>
          <a:xfrm>
            <a:off x="952920" y="13492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4"/>
          <p:cNvSpPr/>
          <p:nvPr/>
        </p:nvSpPr>
        <p:spPr>
          <a:xfrm>
            <a:off x="952920" y="-478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r>
              <a:rPr lang="en-US" sz="7200" b="1" spc="-1" dirty="0">
                <a:solidFill>
                  <a:srgbClr val="F87102"/>
                </a:solidFill>
                <a:latin typeface="Calibri"/>
              </a:rPr>
              <a:t>3</a:t>
            </a:r>
            <a:endParaRPr lang="en-US" sz="7200" spc="-1" dirty="0">
              <a:solidFill>
                <a:srgbClr val="F87102"/>
              </a:solidFill>
            </a:endParaRPr>
          </a:p>
        </p:txBody>
      </p:sp>
      <p:sp>
        <p:nvSpPr>
          <p:cNvPr id="7" name="CustomShape 5"/>
          <p:cNvSpPr/>
          <p:nvPr/>
        </p:nvSpPr>
        <p:spPr>
          <a:xfrm>
            <a:off x="832990" y="1160280"/>
            <a:ext cx="8231141" cy="119887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r>
              <a:rPr lang="en-US" sz="2400" b="1" spc="-1" dirty="0">
                <a:solidFill>
                  <a:srgbClr val="008264"/>
                </a:solidFill>
                <a:latin typeface="Calibri"/>
              </a:rPr>
              <a:t>Sponsor Bonus is paid weekly.</a:t>
            </a:r>
            <a:endParaRPr lang="en-US" sz="2400" spc="-1" dirty="0">
              <a:solidFill>
                <a:srgbClr val="008264"/>
              </a:solidFill>
            </a:endParaRPr>
          </a:p>
          <a:p>
            <a:pPr algn="ctr"/>
            <a:r>
              <a:rPr lang="en-US" sz="2400" b="1" spc="-1" dirty="0">
                <a:solidFill>
                  <a:srgbClr val="008264"/>
                </a:solidFill>
                <a:latin typeface="Calibri"/>
              </a:rPr>
              <a:t>When you enroll a new PURE IBO, you will receive 10% of their </a:t>
            </a:r>
            <a:endParaRPr lang="en-US" sz="2400" spc="-1" dirty="0">
              <a:solidFill>
                <a:srgbClr val="008264"/>
              </a:solidFill>
            </a:endParaRPr>
          </a:p>
          <a:p>
            <a:pPr algn="ctr"/>
            <a:r>
              <a:rPr lang="en-US" sz="2400" b="1" spc="-1" dirty="0">
                <a:solidFill>
                  <a:srgbClr val="008264"/>
                </a:solidFill>
                <a:latin typeface="Calibri"/>
              </a:rPr>
              <a:t>product order PV during their first 90 days.</a:t>
            </a:r>
            <a:endParaRPr lang="en-US" sz="2400" spc="-1" dirty="0">
              <a:solidFill>
                <a:srgbClr val="008264"/>
              </a:solidFill>
            </a:endParaRPr>
          </a:p>
        </p:txBody>
      </p:sp>
      <p:graphicFrame>
        <p:nvGraphicFramePr>
          <p:cNvPr id="8" name="Table 1"/>
          <p:cNvGraphicFramePr/>
          <p:nvPr>
            <p:extLst>
              <p:ext uri="{D42A27DB-BD31-4B8C-83A1-F6EECF244321}">
                <p14:modId xmlns:p14="http://schemas.microsoft.com/office/powerpoint/2010/main" val="1223210677"/>
              </p:ext>
            </p:extLst>
          </p:nvPr>
        </p:nvGraphicFramePr>
        <p:xfrm>
          <a:off x="475920" y="2823120"/>
          <a:ext cx="8945640" cy="2238120"/>
        </p:xfrm>
        <a:graphic>
          <a:graphicData uri="http://schemas.openxmlformats.org/drawingml/2006/table">
            <a:tbl>
              <a:tblPr/>
              <a:tblGrid>
                <a:gridCol w="2142360">
                  <a:extLst>
                    <a:ext uri="{9D8B030D-6E8A-4147-A177-3AD203B41FA5}">
                      <a16:colId xmlns:a16="http://schemas.microsoft.com/office/drawing/2014/main" val="20000"/>
                    </a:ext>
                  </a:extLst>
                </a:gridCol>
                <a:gridCol w="732240">
                  <a:extLst>
                    <a:ext uri="{9D8B030D-6E8A-4147-A177-3AD203B41FA5}">
                      <a16:colId xmlns:a16="http://schemas.microsoft.com/office/drawing/2014/main" val="20001"/>
                    </a:ext>
                  </a:extLst>
                </a:gridCol>
                <a:gridCol w="2067480">
                  <a:extLst>
                    <a:ext uri="{9D8B030D-6E8A-4147-A177-3AD203B41FA5}">
                      <a16:colId xmlns:a16="http://schemas.microsoft.com/office/drawing/2014/main" val="20002"/>
                    </a:ext>
                  </a:extLst>
                </a:gridCol>
                <a:gridCol w="2001600">
                  <a:extLst>
                    <a:ext uri="{9D8B030D-6E8A-4147-A177-3AD203B41FA5}">
                      <a16:colId xmlns:a16="http://schemas.microsoft.com/office/drawing/2014/main" val="20003"/>
                    </a:ext>
                  </a:extLst>
                </a:gridCol>
                <a:gridCol w="2001960">
                  <a:extLst>
                    <a:ext uri="{9D8B030D-6E8A-4147-A177-3AD203B41FA5}">
                      <a16:colId xmlns:a16="http://schemas.microsoft.com/office/drawing/2014/main" val="20004"/>
                    </a:ext>
                  </a:extLst>
                </a:gridCol>
              </a:tblGrid>
              <a:tr h="442080">
                <a:tc>
                  <a:txBody>
                    <a:bodyPr/>
                    <a:lstStyle/>
                    <a:p>
                      <a:pPr algn="ctr">
                        <a:lnSpc>
                          <a:spcPct val="100000"/>
                        </a:lnSpc>
                      </a:pPr>
                      <a:r>
                        <a:rPr lang="en-US" sz="1600" b="1" strike="noStrike" spc="-1" dirty="0">
                          <a:solidFill>
                            <a:srgbClr val="008264"/>
                          </a:solidFill>
                          <a:latin typeface="Calibri"/>
                        </a:rPr>
                        <a:t>ENROLLMENT PACKS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PV</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COMMISSION ACTIVE</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PRODUCT UNITS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SPONSOR 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448920">
                <a:tc>
                  <a:txBody>
                    <a:bodyPr/>
                    <a:lstStyle/>
                    <a:p>
                      <a:pPr algn="ctr">
                        <a:lnSpc>
                          <a:spcPct val="100000"/>
                        </a:lnSpc>
                      </a:pPr>
                      <a:r>
                        <a:rPr lang="en-US" sz="1500" b="0" strike="noStrike" spc="-1" dirty="0">
                          <a:solidFill>
                            <a:srgbClr val="15210D"/>
                          </a:solidFill>
                          <a:latin typeface="Calibri"/>
                        </a:rPr>
                        <a:t>GHC540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15210D"/>
                          </a:solidFill>
                          <a:latin typeface="Calibri"/>
                        </a:rPr>
                        <a:t>50</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4 Weeks</a:t>
                      </a:r>
                      <a:endParaRPr lang="en-US" sz="15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2- 12</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GHC25</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448920">
                <a:tc>
                  <a:txBody>
                    <a:bodyPr/>
                    <a:lstStyle/>
                    <a:p>
                      <a:pPr algn="ctr">
                        <a:lnSpc>
                          <a:spcPct val="100000"/>
                        </a:lnSpc>
                      </a:pPr>
                      <a:r>
                        <a:rPr lang="en-US" sz="1500" b="0" strike="noStrike" spc="-1" dirty="0">
                          <a:solidFill>
                            <a:srgbClr val="15210D"/>
                          </a:solidFill>
                          <a:latin typeface="Calibri"/>
                        </a:rPr>
                        <a:t>GHC810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15210D"/>
                          </a:solidFill>
                          <a:latin typeface="Calibri"/>
                        </a:rPr>
                        <a:t>100</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15210D"/>
                          </a:solidFill>
                          <a:latin typeface="Calibri"/>
                        </a:rPr>
                        <a:t>8 Weeks</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4- 24</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GHC50</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448920">
                <a:tc>
                  <a:txBody>
                    <a:bodyPr/>
                    <a:lstStyle/>
                    <a:p>
                      <a:pPr algn="ctr">
                        <a:lnSpc>
                          <a:spcPct val="100000"/>
                        </a:lnSpc>
                      </a:pPr>
                      <a:r>
                        <a:rPr lang="en-US" sz="1500" b="0" strike="noStrike" spc="-1" dirty="0">
                          <a:solidFill>
                            <a:srgbClr val="15210D"/>
                          </a:solidFill>
                          <a:latin typeface="Calibri"/>
                        </a:rPr>
                        <a:t>GHC2,230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250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15210D"/>
                          </a:solidFill>
                          <a:latin typeface="Calibri"/>
                        </a:rPr>
                        <a:t>12 Weeks</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10- 60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GHC125</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449280">
                <a:tc>
                  <a:txBody>
                    <a:bodyPr/>
                    <a:lstStyle/>
                    <a:p>
                      <a:pPr algn="ctr">
                        <a:lnSpc>
                          <a:spcPct val="100000"/>
                        </a:lnSpc>
                      </a:pPr>
                      <a:r>
                        <a:rPr lang="en-US" sz="1500" b="0" strike="noStrike" spc="-1" dirty="0">
                          <a:solidFill>
                            <a:srgbClr val="15210D"/>
                          </a:solidFill>
                          <a:latin typeface="Calibri"/>
                        </a:rPr>
                        <a:t>GHC4,325</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500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16 Weeks</a:t>
                      </a:r>
                      <a:endParaRPr lang="en-US" sz="15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20- 120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GHC200</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9" name="CustomShape 6"/>
          <p:cNvSpPr/>
          <p:nvPr/>
        </p:nvSpPr>
        <p:spPr>
          <a:xfrm>
            <a:off x="2711388" y="5609880"/>
            <a:ext cx="447434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US" sz="2400" b="1" spc="-1" dirty="0">
                <a:solidFill>
                  <a:srgbClr val="F87102"/>
                </a:solidFill>
                <a:latin typeface="Calibri"/>
              </a:rPr>
              <a:t>SPONSOR BONUS IS PAID WEEKLY</a:t>
            </a:r>
            <a:endParaRPr lang="en-US" sz="2400" spc="-1" dirty="0">
              <a:solidFill>
                <a:srgbClr val="F87102"/>
              </a:solidFill>
            </a:endParaRPr>
          </a:p>
        </p:txBody>
      </p:sp>
      <p:sp>
        <p:nvSpPr>
          <p:cNvPr id="10" name="Half Frame 9">
            <a:extLst>
              <a:ext uri="{FF2B5EF4-FFF2-40B4-BE49-F238E27FC236}">
                <a16:creationId xmlns:a16="http://schemas.microsoft.com/office/drawing/2014/main" id="{449E5473-106B-4BB9-9C8B-E6CFA73448AF}"/>
              </a:ext>
            </a:extLst>
          </p:cNvPr>
          <p:cNvSpPr/>
          <p:nvPr/>
        </p:nvSpPr>
        <p:spPr>
          <a:xfrm>
            <a:off x="329544" y="2686223"/>
            <a:ext cx="2927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11" name="Half Frame 10">
            <a:extLst>
              <a:ext uri="{FF2B5EF4-FFF2-40B4-BE49-F238E27FC236}">
                <a16:creationId xmlns:a16="http://schemas.microsoft.com/office/drawing/2014/main" id="{AE485B04-22AA-403A-B26C-8E1A66A18F80}"/>
              </a:ext>
            </a:extLst>
          </p:cNvPr>
          <p:cNvSpPr/>
          <p:nvPr/>
        </p:nvSpPr>
        <p:spPr>
          <a:xfrm rot="10800000">
            <a:off x="9283704" y="4849187"/>
            <a:ext cx="2927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Tree>
    <p:extLst>
      <p:ext uri="{BB962C8B-B14F-4D97-AF65-F5344CB8AC3E}">
        <p14:creationId xmlns:p14="http://schemas.microsoft.com/office/powerpoint/2010/main" val="4219068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560" y="429671"/>
            <a:ext cx="464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TOTAL IMMEDIATE BONUS</a:t>
            </a:r>
          </a:p>
        </p:txBody>
      </p:sp>
      <p:sp>
        <p:nvSpPr>
          <p:cNvPr id="5" name="CustomShape 3"/>
          <p:cNvSpPr/>
          <p:nvPr/>
        </p:nvSpPr>
        <p:spPr>
          <a:xfrm>
            <a:off x="894960" y="1436040"/>
            <a:ext cx="81075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r>
              <a:rPr lang="en-US" sz="2400" b="1" spc="-1" dirty="0">
                <a:solidFill>
                  <a:srgbClr val="008264"/>
                </a:solidFill>
                <a:latin typeface="Calibri"/>
              </a:rPr>
              <a:t>When you enroll a new PURE IBO, you receive this total Bonus.</a:t>
            </a:r>
            <a:endParaRPr lang="en-US" sz="2400" spc="-1" dirty="0">
              <a:solidFill>
                <a:srgbClr val="008264"/>
              </a:solidFill>
            </a:endParaRPr>
          </a:p>
        </p:txBody>
      </p:sp>
      <p:graphicFrame>
        <p:nvGraphicFramePr>
          <p:cNvPr id="6" name="Table 1"/>
          <p:cNvGraphicFramePr/>
          <p:nvPr>
            <p:extLst>
              <p:ext uri="{D42A27DB-BD31-4B8C-83A1-F6EECF244321}">
                <p14:modId xmlns:p14="http://schemas.microsoft.com/office/powerpoint/2010/main" val="1207258607"/>
              </p:ext>
            </p:extLst>
          </p:nvPr>
        </p:nvGraphicFramePr>
        <p:xfrm>
          <a:off x="475920" y="2823120"/>
          <a:ext cx="8945640" cy="2326320"/>
        </p:xfrm>
        <a:graphic>
          <a:graphicData uri="http://schemas.openxmlformats.org/drawingml/2006/table">
            <a:tbl>
              <a:tblPr/>
              <a:tblGrid>
                <a:gridCol w="1447200">
                  <a:extLst>
                    <a:ext uri="{9D8B030D-6E8A-4147-A177-3AD203B41FA5}">
                      <a16:colId xmlns:a16="http://schemas.microsoft.com/office/drawing/2014/main" val="20000"/>
                    </a:ext>
                  </a:extLst>
                </a:gridCol>
                <a:gridCol w="6462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55760">
                  <a:extLst>
                    <a:ext uri="{9D8B030D-6E8A-4147-A177-3AD203B41FA5}">
                      <a16:colId xmlns:a16="http://schemas.microsoft.com/office/drawing/2014/main" val="20003"/>
                    </a:ext>
                  </a:extLst>
                </a:gridCol>
                <a:gridCol w="1308240">
                  <a:extLst>
                    <a:ext uri="{9D8B030D-6E8A-4147-A177-3AD203B41FA5}">
                      <a16:colId xmlns:a16="http://schemas.microsoft.com/office/drawing/2014/main" val="20004"/>
                    </a:ext>
                  </a:extLst>
                </a:gridCol>
                <a:gridCol w="1450080">
                  <a:extLst>
                    <a:ext uri="{9D8B030D-6E8A-4147-A177-3AD203B41FA5}">
                      <a16:colId xmlns:a16="http://schemas.microsoft.com/office/drawing/2014/main" val="20005"/>
                    </a:ext>
                  </a:extLst>
                </a:gridCol>
                <a:gridCol w="1366560">
                  <a:extLst>
                    <a:ext uri="{9D8B030D-6E8A-4147-A177-3AD203B41FA5}">
                      <a16:colId xmlns:a16="http://schemas.microsoft.com/office/drawing/2014/main" val="20006"/>
                    </a:ext>
                  </a:extLst>
                </a:gridCol>
              </a:tblGrid>
              <a:tr h="551880">
                <a:tc>
                  <a:txBody>
                    <a:bodyPr/>
                    <a:lstStyle/>
                    <a:p>
                      <a:pPr algn="ctr">
                        <a:lnSpc>
                          <a:spcPct val="100000"/>
                        </a:lnSpc>
                      </a:pPr>
                      <a:r>
                        <a:rPr lang="en-US" sz="1600" b="1" strike="noStrike" spc="-1" dirty="0">
                          <a:solidFill>
                            <a:srgbClr val="008264"/>
                          </a:solidFill>
                          <a:latin typeface="Calibri"/>
                        </a:rPr>
                        <a:t>ENROLLMENT PACKS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PV</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COMMISSION ACTIVE</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PRODUCT</a:t>
                      </a:r>
                      <a:endParaRPr lang="en-US" sz="1600" b="0" strike="noStrike" spc="-1" dirty="0">
                        <a:solidFill>
                          <a:srgbClr val="008264"/>
                        </a:solidFill>
                        <a:latin typeface="Arial"/>
                      </a:endParaRPr>
                    </a:p>
                    <a:p>
                      <a:pPr algn="ctr">
                        <a:lnSpc>
                          <a:spcPct val="100000"/>
                        </a:lnSpc>
                      </a:pPr>
                      <a:r>
                        <a:rPr lang="en-US" sz="1600" b="1" strike="noStrike" spc="-1" dirty="0">
                          <a:solidFill>
                            <a:srgbClr val="008264"/>
                          </a:solidFill>
                          <a:latin typeface="Calibri"/>
                        </a:rPr>
                        <a:t>UNITS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SPONSOR 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PACK</a:t>
                      </a:r>
                      <a:endParaRPr lang="en-US" sz="1600" b="0" strike="noStrike" spc="-1" dirty="0">
                        <a:solidFill>
                          <a:srgbClr val="008264"/>
                        </a:solidFill>
                        <a:latin typeface="Arial"/>
                      </a:endParaRPr>
                    </a:p>
                    <a:p>
                      <a:pPr algn="ctr">
                        <a:lnSpc>
                          <a:spcPct val="100000"/>
                        </a:lnSpc>
                      </a:pPr>
                      <a:r>
                        <a:rPr lang="en-US" sz="1600" b="1" strike="noStrike" spc="-1" dirty="0">
                          <a:solidFill>
                            <a:srgbClr val="008264"/>
                          </a:solidFill>
                          <a:latin typeface="Calibri"/>
                        </a:rPr>
                        <a:t>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800" b="1" strike="noStrike" spc="-1" dirty="0">
                          <a:solidFill>
                            <a:srgbClr val="008264"/>
                          </a:solidFill>
                          <a:latin typeface="Calibri"/>
                        </a:rPr>
                        <a:t>TOTAL</a:t>
                      </a:r>
                      <a:endParaRPr lang="en-US" sz="1800" b="0" strike="noStrike" spc="-1" dirty="0">
                        <a:solidFill>
                          <a:srgbClr val="008264"/>
                        </a:solidFill>
                        <a:latin typeface="Arial"/>
                      </a:endParaRPr>
                    </a:p>
                    <a:p>
                      <a:pPr algn="ctr">
                        <a:lnSpc>
                          <a:spcPct val="100000"/>
                        </a:lnSpc>
                      </a:pPr>
                      <a:r>
                        <a:rPr lang="en-US" sz="1800" b="1" strike="noStrike" spc="-1" dirty="0">
                          <a:solidFill>
                            <a:srgbClr val="008264"/>
                          </a:solidFill>
                          <a:latin typeface="Calibri"/>
                        </a:rPr>
                        <a:t>BONUS</a:t>
                      </a:r>
                      <a:endParaRPr lang="en-US" sz="18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421560">
                <a:tc>
                  <a:txBody>
                    <a:bodyPr/>
                    <a:lstStyle/>
                    <a:p>
                      <a:pPr algn="ctr">
                        <a:lnSpc>
                          <a:spcPct val="100000"/>
                        </a:lnSpc>
                      </a:pPr>
                      <a:r>
                        <a:rPr lang="en-US" sz="1500" b="0" strike="noStrike" spc="-1" dirty="0">
                          <a:solidFill>
                            <a:srgbClr val="15210D"/>
                          </a:solidFill>
                          <a:latin typeface="Calibri"/>
                        </a:rPr>
                        <a:t>GHC540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50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4 Weeks</a:t>
                      </a:r>
                      <a:endParaRPr lang="en-US" sz="15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2- 12</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GHC25</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algn="ctr">
                        <a:lnSpc>
                          <a:spcPct val="100000"/>
                        </a:lnSpc>
                      </a:pPr>
                      <a:r>
                        <a:rPr lang="en-US" sz="1500" b="1" strike="noStrike" spc="-1" dirty="0">
                          <a:solidFill>
                            <a:srgbClr val="FFFFFF"/>
                          </a:solidFill>
                          <a:latin typeface="Calibri"/>
                        </a:rPr>
                        <a:t>GHC75</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algn="ctr">
                        <a:lnSpc>
                          <a:spcPct val="100000"/>
                        </a:lnSpc>
                      </a:pPr>
                      <a:r>
                        <a:rPr lang="en-US" sz="1800" b="1" strike="noStrike" spc="-1" dirty="0">
                          <a:solidFill>
                            <a:srgbClr val="FFFC00"/>
                          </a:solidFill>
                          <a:latin typeface="Calibri"/>
                        </a:rPr>
                        <a:t>GHC100</a:t>
                      </a:r>
                      <a:endParaRPr lang="en-US" sz="18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421560">
                <a:tc>
                  <a:txBody>
                    <a:bodyPr/>
                    <a:lstStyle/>
                    <a:p>
                      <a:pPr algn="ctr">
                        <a:lnSpc>
                          <a:spcPct val="100000"/>
                        </a:lnSpc>
                      </a:pPr>
                      <a:r>
                        <a:rPr lang="en-US" sz="1500" b="0" strike="noStrike" spc="-1" dirty="0">
                          <a:solidFill>
                            <a:srgbClr val="15210D"/>
                          </a:solidFill>
                          <a:latin typeface="Calibri"/>
                        </a:rPr>
                        <a:t>GHC810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100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15210D"/>
                          </a:solidFill>
                          <a:latin typeface="Calibri"/>
                        </a:rPr>
                        <a:t>8 Weeks</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4- 24</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GHC50</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algn="ctr">
                        <a:lnSpc>
                          <a:spcPct val="100000"/>
                        </a:lnSpc>
                      </a:pPr>
                      <a:r>
                        <a:rPr lang="en-US" sz="1500" b="1" strike="noStrike" spc="-1" dirty="0">
                          <a:solidFill>
                            <a:srgbClr val="FFFFFF"/>
                          </a:solidFill>
                          <a:latin typeface="Calibri"/>
                        </a:rPr>
                        <a:t>GHC150</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algn="ctr">
                        <a:lnSpc>
                          <a:spcPct val="100000"/>
                        </a:lnSpc>
                      </a:pPr>
                      <a:r>
                        <a:rPr lang="en-US" sz="1800" b="1" strike="noStrike" spc="-1" dirty="0">
                          <a:solidFill>
                            <a:srgbClr val="FFFC00"/>
                          </a:solidFill>
                          <a:latin typeface="Calibri"/>
                        </a:rPr>
                        <a:t>GHC200</a:t>
                      </a:r>
                      <a:endParaRPr lang="en-US" sz="18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421560">
                <a:tc>
                  <a:txBody>
                    <a:bodyPr/>
                    <a:lstStyle/>
                    <a:p>
                      <a:pPr algn="ctr">
                        <a:lnSpc>
                          <a:spcPct val="100000"/>
                        </a:lnSpc>
                      </a:pPr>
                      <a:r>
                        <a:rPr lang="en-US" sz="1500" b="0" strike="noStrike" spc="-1" dirty="0">
                          <a:solidFill>
                            <a:srgbClr val="15210D"/>
                          </a:solidFill>
                          <a:latin typeface="Calibri"/>
                        </a:rPr>
                        <a:t>GHC2,230</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250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12 Weeks</a:t>
                      </a:r>
                      <a:endParaRPr lang="en-US" sz="15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10- 60</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GHC125</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algn="ctr">
                        <a:lnSpc>
                          <a:spcPct val="100000"/>
                        </a:lnSpc>
                      </a:pPr>
                      <a:r>
                        <a:rPr lang="en-US" sz="1500" b="1" strike="noStrike" spc="-1" dirty="0">
                          <a:solidFill>
                            <a:srgbClr val="FFFFFF"/>
                          </a:solidFill>
                          <a:latin typeface="Calibri"/>
                        </a:rPr>
                        <a:t>GHC300</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algn="ctr">
                        <a:lnSpc>
                          <a:spcPct val="100000"/>
                        </a:lnSpc>
                      </a:pPr>
                      <a:r>
                        <a:rPr lang="en-US" sz="1800" b="1" strike="noStrike" spc="-1" dirty="0">
                          <a:solidFill>
                            <a:srgbClr val="FFFC00"/>
                          </a:solidFill>
                          <a:latin typeface="Calibri"/>
                        </a:rPr>
                        <a:t>GHC425</a:t>
                      </a:r>
                      <a:endParaRPr lang="en-US" sz="18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421560">
                <a:tc>
                  <a:txBody>
                    <a:bodyPr/>
                    <a:lstStyle/>
                    <a:p>
                      <a:pPr algn="ctr">
                        <a:lnSpc>
                          <a:spcPct val="100000"/>
                        </a:lnSpc>
                      </a:pPr>
                      <a:r>
                        <a:rPr lang="en-US" sz="1500" b="0" strike="noStrike" spc="-1" dirty="0">
                          <a:solidFill>
                            <a:srgbClr val="15210D"/>
                          </a:solidFill>
                          <a:latin typeface="Calibri"/>
                        </a:rPr>
                        <a:t>GHC4,325</a:t>
                      </a:r>
                      <a:endParaRPr lang="en-US" sz="15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500</a:t>
                      </a:r>
                      <a:endParaRPr lang="en-US" sz="15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500" b="0" strike="noStrike" spc="-1">
                          <a:solidFill>
                            <a:srgbClr val="15210D"/>
                          </a:solidFill>
                          <a:latin typeface="Calibri"/>
                        </a:rPr>
                        <a:t>16 Weeks</a:t>
                      </a:r>
                      <a:endParaRPr lang="en-US" sz="15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0" strike="noStrike" spc="-1" dirty="0">
                          <a:solidFill>
                            <a:srgbClr val="000000"/>
                          </a:solidFill>
                          <a:latin typeface="Calibri"/>
                        </a:rPr>
                        <a:t>20- 120</a:t>
                      </a:r>
                      <a:endParaRPr lang="en-US" sz="1500" b="0" strike="noStrike" spc="-1" dirty="0">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500" b="1" strike="noStrike" spc="-1" dirty="0">
                          <a:solidFill>
                            <a:srgbClr val="FFFFFF"/>
                          </a:solidFill>
                          <a:latin typeface="Calibri"/>
                        </a:rPr>
                        <a:t>GHC250</a:t>
                      </a:r>
                      <a:endParaRPr lang="en-US" sz="1500" b="0" strike="noStrike" spc="-1" dirty="0">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algn="ctr">
                        <a:lnSpc>
                          <a:spcPct val="100000"/>
                        </a:lnSpc>
                      </a:pPr>
                      <a:r>
                        <a:rPr lang="en-US" sz="1500" b="1" strike="noStrike" spc="-1" dirty="0">
                          <a:solidFill>
                            <a:srgbClr val="FFFFFF"/>
                          </a:solidFill>
                          <a:latin typeface="Calibri"/>
                        </a:rPr>
                        <a:t>GHC500</a:t>
                      </a:r>
                      <a:endParaRPr lang="en-US" sz="15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algn="ctr">
                        <a:lnSpc>
                          <a:spcPct val="100000"/>
                        </a:lnSpc>
                      </a:pPr>
                      <a:r>
                        <a:rPr lang="en-US" sz="1800" b="1" strike="noStrike" spc="-1" dirty="0">
                          <a:solidFill>
                            <a:srgbClr val="FFFC00"/>
                          </a:solidFill>
                          <a:latin typeface="Calibri"/>
                        </a:rPr>
                        <a:t>GHC750</a:t>
                      </a:r>
                      <a:endParaRPr lang="en-US" sz="1800" b="0" strike="noStrike" spc="-1" dirty="0">
                        <a:latin typeface="Arial"/>
                      </a:endParaRPr>
                    </a:p>
                  </a:txBody>
                  <a:tcPr marL="8640" marR="864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7" name="Half Frame 6">
            <a:extLst>
              <a:ext uri="{FF2B5EF4-FFF2-40B4-BE49-F238E27FC236}">
                <a16:creationId xmlns:a16="http://schemas.microsoft.com/office/drawing/2014/main" id="{D663AE23-F1A5-4B9D-995B-6EA39753CBFC}"/>
              </a:ext>
            </a:extLst>
          </p:cNvPr>
          <p:cNvSpPr/>
          <p:nvPr/>
        </p:nvSpPr>
        <p:spPr>
          <a:xfrm flipH="1">
            <a:off x="9304754" y="2686223"/>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8" name="Half Frame 7">
            <a:extLst>
              <a:ext uri="{FF2B5EF4-FFF2-40B4-BE49-F238E27FC236}">
                <a16:creationId xmlns:a16="http://schemas.microsoft.com/office/drawing/2014/main" id="{EB76ADB7-46EB-4F3E-A9B2-42151F0942C9}"/>
              </a:ext>
            </a:extLst>
          </p:cNvPr>
          <p:cNvSpPr/>
          <p:nvPr/>
        </p:nvSpPr>
        <p:spPr>
          <a:xfrm rot="10800000" flipH="1">
            <a:off x="333612" y="4912335"/>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Tree>
    <p:extLst>
      <p:ext uri="{BB962C8B-B14F-4D97-AF65-F5344CB8AC3E}">
        <p14:creationId xmlns:p14="http://schemas.microsoft.com/office/powerpoint/2010/main" val="2034930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3420" y="410621"/>
            <a:ext cx="5030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TEAM BONUS (BINARY TREE)</a:t>
            </a:r>
          </a:p>
        </p:txBody>
      </p:sp>
      <p:sp>
        <p:nvSpPr>
          <p:cNvPr id="5" name="CustomShape 34"/>
          <p:cNvSpPr/>
          <p:nvPr/>
        </p:nvSpPr>
        <p:spPr>
          <a:xfrm>
            <a:off x="571920" y="18455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35"/>
          <p:cNvSpPr/>
          <p:nvPr/>
        </p:nvSpPr>
        <p:spPr>
          <a:xfrm>
            <a:off x="546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7200" b="1" strike="noStrike" spc="-1" dirty="0">
                <a:solidFill>
                  <a:srgbClr val="F87102"/>
                </a:solidFill>
                <a:latin typeface="Calibri"/>
              </a:rPr>
              <a:t>4</a:t>
            </a:r>
            <a:endParaRPr lang="en-US" sz="7200" b="0" strike="noStrike" spc="-1" dirty="0">
              <a:solidFill>
                <a:srgbClr val="F87102"/>
              </a:solidFill>
              <a:latin typeface="Arial"/>
            </a:endParaRPr>
          </a:p>
        </p:txBody>
      </p:sp>
      <p:sp>
        <p:nvSpPr>
          <p:cNvPr id="7" name="CustomShape 21"/>
          <p:cNvSpPr/>
          <p:nvPr/>
        </p:nvSpPr>
        <p:spPr>
          <a:xfrm>
            <a:off x="78480" y="1159920"/>
            <a:ext cx="9740520" cy="66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900" b="0" strike="noStrike" spc="-1" dirty="0">
                <a:solidFill>
                  <a:srgbClr val="008264"/>
                </a:solidFill>
                <a:latin typeface="Calibri"/>
              </a:rPr>
              <a:t>Your personal Sales Organization is divided into two teams. Based on your Leadership Rank you may earn 10% of the </a:t>
            </a:r>
            <a:r>
              <a:rPr lang="en-US" sz="1900" b="1" strike="noStrike" spc="-1" dirty="0">
                <a:solidFill>
                  <a:srgbClr val="008264"/>
                </a:solidFill>
                <a:latin typeface="Calibri"/>
              </a:rPr>
              <a:t>Product Volume (PV</a:t>
            </a:r>
            <a:r>
              <a:rPr lang="en-US" sz="1900" b="0" strike="noStrike" spc="-1" dirty="0">
                <a:solidFill>
                  <a:srgbClr val="008264"/>
                </a:solidFill>
                <a:latin typeface="Calibri"/>
              </a:rPr>
              <a:t>) in your lesser team volume or “Pay” Team.</a:t>
            </a:r>
            <a:endParaRPr lang="en-US" sz="1900" b="0" strike="noStrike" spc="-1" dirty="0">
              <a:solidFill>
                <a:srgbClr val="008264"/>
              </a:solidFill>
              <a:latin typeface="Arial"/>
            </a:endParaRPr>
          </a:p>
        </p:txBody>
      </p:sp>
      <p:pic>
        <p:nvPicPr>
          <p:cNvPr id="8" name="Picture 113"/>
          <p:cNvPicPr/>
          <p:nvPr/>
        </p:nvPicPr>
        <p:blipFill>
          <a:blip r:embed="rId3"/>
          <a:stretch/>
        </p:blipFill>
        <p:spPr>
          <a:xfrm>
            <a:off x="5260380" y="2581200"/>
            <a:ext cx="504360" cy="504360"/>
          </a:xfrm>
          <a:prstGeom prst="rect">
            <a:avLst/>
          </a:prstGeom>
          <a:ln w="9360">
            <a:noFill/>
          </a:ln>
        </p:spPr>
      </p:pic>
      <p:pic>
        <p:nvPicPr>
          <p:cNvPr id="9" name="Picture 114"/>
          <p:cNvPicPr/>
          <p:nvPr/>
        </p:nvPicPr>
        <p:blipFill>
          <a:blip r:embed="rId4"/>
          <a:stretch/>
        </p:blipFill>
        <p:spPr>
          <a:xfrm>
            <a:off x="2595300" y="3214080"/>
            <a:ext cx="388440" cy="388440"/>
          </a:xfrm>
          <a:prstGeom prst="rect">
            <a:avLst/>
          </a:prstGeom>
          <a:ln w="9360">
            <a:noFill/>
          </a:ln>
        </p:spPr>
      </p:pic>
      <p:pic>
        <p:nvPicPr>
          <p:cNvPr id="10" name="Picture 115"/>
          <p:cNvPicPr/>
          <p:nvPr/>
        </p:nvPicPr>
        <p:blipFill>
          <a:blip r:embed="rId5"/>
          <a:stretch/>
        </p:blipFill>
        <p:spPr>
          <a:xfrm>
            <a:off x="3228180" y="2566440"/>
            <a:ext cx="518040" cy="518040"/>
          </a:xfrm>
          <a:prstGeom prst="rect">
            <a:avLst/>
          </a:prstGeom>
          <a:ln w="9360">
            <a:noFill/>
          </a:ln>
        </p:spPr>
      </p:pic>
      <p:pic>
        <p:nvPicPr>
          <p:cNvPr id="11" name="Picture 116"/>
          <p:cNvPicPr/>
          <p:nvPr/>
        </p:nvPicPr>
        <p:blipFill>
          <a:blip r:embed="rId5"/>
          <a:stretch/>
        </p:blipFill>
        <p:spPr>
          <a:xfrm>
            <a:off x="5718300" y="3934800"/>
            <a:ext cx="317160" cy="317160"/>
          </a:xfrm>
          <a:prstGeom prst="rect">
            <a:avLst/>
          </a:prstGeom>
          <a:ln w="9360">
            <a:noFill/>
          </a:ln>
        </p:spPr>
      </p:pic>
      <p:pic>
        <p:nvPicPr>
          <p:cNvPr id="12" name="Picture 117"/>
          <p:cNvPicPr/>
          <p:nvPr/>
        </p:nvPicPr>
        <p:blipFill>
          <a:blip r:embed="rId4"/>
          <a:stretch/>
        </p:blipFill>
        <p:spPr>
          <a:xfrm>
            <a:off x="3582420" y="3214080"/>
            <a:ext cx="388440" cy="388440"/>
          </a:xfrm>
          <a:prstGeom prst="rect">
            <a:avLst/>
          </a:prstGeom>
          <a:ln w="9360">
            <a:noFill/>
          </a:ln>
        </p:spPr>
      </p:pic>
      <p:pic>
        <p:nvPicPr>
          <p:cNvPr id="13" name="Picture 118"/>
          <p:cNvPicPr/>
          <p:nvPr/>
        </p:nvPicPr>
        <p:blipFill>
          <a:blip r:embed="rId4"/>
          <a:stretch/>
        </p:blipFill>
        <p:spPr>
          <a:xfrm>
            <a:off x="5948700" y="3214080"/>
            <a:ext cx="317160" cy="317160"/>
          </a:xfrm>
          <a:prstGeom prst="rect">
            <a:avLst/>
          </a:prstGeom>
          <a:ln w="9360">
            <a:noFill/>
          </a:ln>
        </p:spPr>
      </p:pic>
      <p:sp>
        <p:nvSpPr>
          <p:cNvPr id="14" name="CustomShape 1"/>
          <p:cNvSpPr/>
          <p:nvPr/>
        </p:nvSpPr>
        <p:spPr>
          <a:xfrm flipH="1">
            <a:off x="3847020" y="2710080"/>
            <a:ext cx="2725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5" name="CustomShape 2"/>
          <p:cNvSpPr/>
          <p:nvPr/>
        </p:nvSpPr>
        <p:spPr>
          <a:xfrm>
            <a:off x="4892460" y="2689200"/>
            <a:ext cx="2869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6" name="CustomShape 3"/>
          <p:cNvSpPr/>
          <p:nvPr/>
        </p:nvSpPr>
        <p:spPr>
          <a:xfrm>
            <a:off x="3665220" y="3032280"/>
            <a:ext cx="169560" cy="1454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7" name="CustomShape 4"/>
          <p:cNvSpPr/>
          <p:nvPr/>
        </p:nvSpPr>
        <p:spPr>
          <a:xfrm>
            <a:off x="5718300" y="2998080"/>
            <a:ext cx="2869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8" name="CustomShape 5"/>
          <p:cNvSpPr/>
          <p:nvPr/>
        </p:nvSpPr>
        <p:spPr>
          <a:xfrm flipH="1">
            <a:off x="2983380" y="3068280"/>
            <a:ext cx="2725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9" name="CustomShape 6"/>
          <p:cNvSpPr/>
          <p:nvPr/>
        </p:nvSpPr>
        <p:spPr>
          <a:xfrm flipH="1">
            <a:off x="2460300" y="364608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0" name="CustomShape 7"/>
          <p:cNvSpPr/>
          <p:nvPr/>
        </p:nvSpPr>
        <p:spPr>
          <a:xfrm flipH="1">
            <a:off x="4847820" y="3619080"/>
            <a:ext cx="12816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1" name="CustomShape 8"/>
          <p:cNvSpPr/>
          <p:nvPr/>
        </p:nvSpPr>
        <p:spPr>
          <a:xfrm flipH="1">
            <a:off x="3611220" y="3646080"/>
            <a:ext cx="12816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2" name="CustomShape 9"/>
          <p:cNvSpPr/>
          <p:nvPr/>
        </p:nvSpPr>
        <p:spPr>
          <a:xfrm flipH="1">
            <a:off x="5923860" y="3603240"/>
            <a:ext cx="10044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3" name="CustomShape 10"/>
          <p:cNvSpPr/>
          <p:nvPr/>
        </p:nvSpPr>
        <p:spPr>
          <a:xfrm>
            <a:off x="6269460" y="360324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4" name="CustomShape 11"/>
          <p:cNvSpPr/>
          <p:nvPr/>
        </p:nvSpPr>
        <p:spPr>
          <a:xfrm>
            <a:off x="519162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5" name="CustomShape 12"/>
          <p:cNvSpPr/>
          <p:nvPr/>
        </p:nvSpPr>
        <p:spPr>
          <a:xfrm>
            <a:off x="278178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6" name="CustomShape 13"/>
          <p:cNvSpPr/>
          <p:nvPr/>
        </p:nvSpPr>
        <p:spPr>
          <a:xfrm>
            <a:off x="392550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27"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2149260" y="3919680"/>
            <a:ext cx="286920" cy="286920"/>
          </a:xfrm>
          <a:prstGeom prst="rect">
            <a:avLst/>
          </a:prstGeom>
          <a:ln w="9360">
            <a:noFill/>
          </a:ln>
        </p:spPr>
      </p:pic>
      <p:pic>
        <p:nvPicPr>
          <p:cNvPr id="28"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2840460" y="3934800"/>
            <a:ext cx="286920" cy="286920"/>
          </a:xfrm>
          <a:prstGeom prst="rect">
            <a:avLst/>
          </a:prstGeom>
          <a:ln w="9360">
            <a:noFill/>
          </a:ln>
        </p:spPr>
      </p:pic>
      <p:pic>
        <p:nvPicPr>
          <p:cNvPr id="29" name="Picture 4"/>
          <p:cNvPicPr/>
          <p:nvPr/>
        </p:nvPicPr>
        <p:blipFill>
          <a:blip r:embed="rId8"/>
          <a:stretch/>
        </p:blipFill>
        <p:spPr>
          <a:xfrm>
            <a:off x="3956460" y="3934800"/>
            <a:ext cx="286920" cy="286920"/>
          </a:xfrm>
          <a:prstGeom prst="rect">
            <a:avLst/>
          </a:prstGeom>
          <a:ln w="9360">
            <a:noFill/>
          </a:ln>
        </p:spPr>
      </p:pic>
      <p:pic>
        <p:nvPicPr>
          <p:cNvPr id="30" name="Picture 4"/>
          <p:cNvPicPr/>
          <p:nvPr/>
        </p:nvPicPr>
        <p:blipFill>
          <a:blip r:embed="rId8"/>
          <a:stretch/>
        </p:blipFill>
        <p:spPr>
          <a:xfrm>
            <a:off x="5217180" y="3949920"/>
            <a:ext cx="286920" cy="286920"/>
          </a:xfrm>
          <a:prstGeom prst="rect">
            <a:avLst/>
          </a:prstGeom>
          <a:ln w="9360">
            <a:noFill/>
          </a:ln>
        </p:spPr>
      </p:pic>
      <p:pic>
        <p:nvPicPr>
          <p:cNvPr id="31" name="Picture 4"/>
          <p:cNvPicPr/>
          <p:nvPr/>
        </p:nvPicPr>
        <p:blipFill>
          <a:blip r:embed="rId9"/>
          <a:stretch/>
        </p:blipFill>
        <p:spPr>
          <a:xfrm>
            <a:off x="4912260" y="3223440"/>
            <a:ext cx="379080" cy="379080"/>
          </a:xfrm>
          <a:prstGeom prst="rect">
            <a:avLst/>
          </a:prstGeom>
          <a:ln w="9360">
            <a:noFill/>
          </a:ln>
        </p:spPr>
      </p:pic>
      <p:pic>
        <p:nvPicPr>
          <p:cNvPr id="32" name="Picture 4"/>
          <p:cNvPicPr/>
          <p:nvPr/>
        </p:nvPicPr>
        <p:blipFill>
          <a:blip r:embed="rId8"/>
          <a:stretch/>
        </p:blipFill>
        <p:spPr>
          <a:xfrm>
            <a:off x="6349020" y="3934800"/>
            <a:ext cx="286920" cy="286920"/>
          </a:xfrm>
          <a:prstGeom prst="rect">
            <a:avLst/>
          </a:prstGeom>
          <a:ln w="9360">
            <a:noFill/>
          </a:ln>
        </p:spPr>
      </p:pic>
      <p:sp>
        <p:nvSpPr>
          <p:cNvPr id="33" name="CustomShape 14"/>
          <p:cNvSpPr/>
          <p:nvPr/>
        </p:nvSpPr>
        <p:spPr>
          <a:xfrm>
            <a:off x="4597980" y="4222080"/>
            <a:ext cx="57420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51"/>
              </a:spcBef>
            </a:pPr>
            <a:r>
              <a:rPr lang="en-US" sz="900" b="1" strike="noStrike" spc="-1">
                <a:solidFill>
                  <a:srgbClr val="153357"/>
                </a:solidFill>
                <a:latin typeface="Trebuchet MS"/>
              </a:rPr>
              <a:t>David</a:t>
            </a:r>
            <a:endParaRPr lang="en-US" sz="900" b="0" strike="noStrike" spc="-1">
              <a:latin typeface="Arial"/>
            </a:endParaRPr>
          </a:p>
        </p:txBody>
      </p:sp>
      <p:sp>
        <p:nvSpPr>
          <p:cNvPr id="34" name="CustomShape 15"/>
          <p:cNvSpPr/>
          <p:nvPr/>
        </p:nvSpPr>
        <p:spPr>
          <a:xfrm>
            <a:off x="5094780" y="4222080"/>
            <a:ext cx="50292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51"/>
              </a:spcBef>
            </a:pPr>
            <a:r>
              <a:rPr lang="en-US" sz="900" b="1" strike="noStrike" spc="-1">
                <a:solidFill>
                  <a:srgbClr val="153357"/>
                </a:solidFill>
                <a:latin typeface="Trebuchet MS"/>
              </a:rPr>
              <a:t>Tony</a:t>
            </a:r>
            <a:endParaRPr lang="en-US" sz="900" b="0" strike="noStrike" spc="-1">
              <a:latin typeface="Arial"/>
            </a:endParaRPr>
          </a:p>
        </p:txBody>
      </p:sp>
      <p:sp>
        <p:nvSpPr>
          <p:cNvPr id="35" name="CustomShape 16"/>
          <p:cNvSpPr/>
          <p:nvPr/>
        </p:nvSpPr>
        <p:spPr>
          <a:xfrm>
            <a:off x="5609580" y="4222080"/>
            <a:ext cx="50436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51"/>
              </a:spcBef>
            </a:pPr>
            <a:r>
              <a:rPr lang="en-US" sz="900" b="1" strike="noStrike" spc="-1">
                <a:solidFill>
                  <a:srgbClr val="153357"/>
                </a:solidFill>
                <a:latin typeface="Trebuchet MS"/>
              </a:rPr>
              <a:t>John</a:t>
            </a:r>
            <a:endParaRPr lang="en-US" sz="900" b="0" strike="noStrike" spc="-1">
              <a:latin typeface="Arial"/>
            </a:endParaRPr>
          </a:p>
        </p:txBody>
      </p:sp>
      <p:sp>
        <p:nvSpPr>
          <p:cNvPr id="36" name="CustomShape 17"/>
          <p:cNvSpPr/>
          <p:nvPr/>
        </p:nvSpPr>
        <p:spPr>
          <a:xfrm>
            <a:off x="6269460" y="4222080"/>
            <a:ext cx="59184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51"/>
              </a:spcBef>
            </a:pPr>
            <a:r>
              <a:rPr lang="en-US" sz="900" b="1" strike="noStrike" spc="-1">
                <a:solidFill>
                  <a:srgbClr val="153357"/>
                </a:solidFill>
                <a:latin typeface="Trebuchet MS"/>
              </a:rPr>
              <a:t>Johny</a:t>
            </a:r>
            <a:endParaRPr lang="en-US" sz="900" b="0" strike="noStrike" spc="-1">
              <a:latin typeface="Arial"/>
            </a:endParaRPr>
          </a:p>
        </p:txBody>
      </p:sp>
      <p:sp>
        <p:nvSpPr>
          <p:cNvPr id="37" name="CustomShape 18"/>
          <p:cNvSpPr/>
          <p:nvPr/>
        </p:nvSpPr>
        <p:spPr>
          <a:xfrm>
            <a:off x="4784460" y="2235240"/>
            <a:ext cx="50436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51"/>
              </a:spcBef>
            </a:pPr>
            <a:r>
              <a:rPr lang="en-US" sz="900" b="1" strike="noStrike" spc="-1">
                <a:solidFill>
                  <a:srgbClr val="153357"/>
                </a:solidFill>
                <a:latin typeface="Trebuchet MS"/>
              </a:rPr>
              <a:t>YOU</a:t>
            </a:r>
            <a:endParaRPr lang="en-US" sz="900" b="0" strike="noStrike" spc="-1">
              <a:latin typeface="Arial"/>
            </a:endParaRPr>
          </a:p>
        </p:txBody>
      </p:sp>
      <p:sp>
        <p:nvSpPr>
          <p:cNvPr id="38" name="CustomShape 19"/>
          <p:cNvSpPr/>
          <p:nvPr/>
        </p:nvSpPr>
        <p:spPr>
          <a:xfrm flipH="1">
            <a:off x="5144100" y="2998080"/>
            <a:ext cx="20124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39" name="Picture 117"/>
          <p:cNvPicPr/>
          <p:nvPr/>
        </p:nvPicPr>
        <p:blipFill>
          <a:blip r:embed="rId5"/>
          <a:stretch/>
        </p:blipFill>
        <p:spPr>
          <a:xfrm>
            <a:off x="4685460" y="3919320"/>
            <a:ext cx="317160" cy="317160"/>
          </a:xfrm>
          <a:prstGeom prst="rect">
            <a:avLst/>
          </a:prstGeom>
          <a:ln w="9360">
            <a:noFill/>
          </a:ln>
        </p:spPr>
      </p:pic>
      <p:pic>
        <p:nvPicPr>
          <p:cNvPr id="40" name="Picture 117"/>
          <p:cNvPicPr/>
          <p:nvPr/>
        </p:nvPicPr>
        <p:blipFill>
          <a:blip r:embed="rId5"/>
          <a:stretch/>
        </p:blipFill>
        <p:spPr>
          <a:xfrm>
            <a:off x="3422220" y="3919680"/>
            <a:ext cx="317160" cy="317160"/>
          </a:xfrm>
          <a:prstGeom prst="rect">
            <a:avLst/>
          </a:prstGeom>
          <a:ln w="9360">
            <a:noFill/>
          </a:ln>
        </p:spPr>
      </p:pic>
      <p:sp>
        <p:nvSpPr>
          <p:cNvPr id="41" name="CustomShape 20"/>
          <p:cNvSpPr/>
          <p:nvPr/>
        </p:nvSpPr>
        <p:spPr>
          <a:xfrm>
            <a:off x="7791540" y="2836080"/>
            <a:ext cx="1609200" cy="1688760"/>
          </a:xfrm>
          <a:prstGeom prst="upArrow">
            <a:avLst>
              <a:gd name="adj1" fmla="val 50000"/>
              <a:gd name="adj2" fmla="val 48196"/>
            </a:avLst>
          </a:prstGeom>
          <a:solidFill>
            <a:srgbClr val="008264"/>
          </a:solidFill>
          <a:ln>
            <a:noFill/>
          </a:ln>
          <a:effectLst>
            <a:innerShdw blurRad="63500" dist="50800" dir="16200000">
              <a:srgbClr val="000000">
                <a:alpha val="50000"/>
              </a:srgbClr>
            </a:innerShdw>
          </a:effectLst>
        </p:spPr>
        <p:style>
          <a:lnRef idx="2">
            <a:schemeClr val="accent6">
              <a:shade val="50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pPr>
            <a:r>
              <a:rPr lang="en-US" sz="1400" b="0" strike="noStrike" spc="-1" dirty="0">
                <a:solidFill>
                  <a:srgbClr val="FFFFFF"/>
                </a:solidFill>
                <a:latin typeface="Calibri"/>
              </a:rPr>
              <a:t>You earn</a:t>
            </a:r>
            <a:endParaRPr lang="en-US" sz="1400" b="0" strike="noStrike" spc="-1" dirty="0">
              <a:latin typeface="Arial"/>
            </a:endParaRPr>
          </a:p>
          <a:p>
            <a:pPr algn="ctr">
              <a:lnSpc>
                <a:spcPct val="100000"/>
              </a:lnSpc>
            </a:pPr>
            <a:r>
              <a:rPr lang="en-US" sz="2400" b="1" strike="noStrike" spc="-1" dirty="0">
                <a:solidFill>
                  <a:srgbClr val="F87102"/>
                </a:solidFill>
                <a:latin typeface="Calibri"/>
              </a:rPr>
              <a:t>10%</a:t>
            </a:r>
            <a:endParaRPr lang="en-US" sz="2400" b="0" strike="noStrike" spc="-1" dirty="0">
              <a:solidFill>
                <a:srgbClr val="F87102"/>
              </a:solidFill>
              <a:latin typeface="Arial"/>
            </a:endParaRPr>
          </a:p>
          <a:p>
            <a:pPr algn="ctr">
              <a:lnSpc>
                <a:spcPct val="100000"/>
              </a:lnSpc>
            </a:pPr>
            <a:r>
              <a:rPr lang="en-US" sz="1400" b="0" strike="noStrike" spc="-1" dirty="0">
                <a:solidFill>
                  <a:srgbClr val="FFFFFF"/>
                </a:solidFill>
                <a:latin typeface="Calibri"/>
              </a:rPr>
              <a:t>in your </a:t>
            </a:r>
            <a:r>
              <a:rPr lang="en-US" sz="2800" b="1" strike="noStrike" spc="-1" dirty="0">
                <a:solidFill>
                  <a:srgbClr val="FFFFFF"/>
                </a:solidFill>
                <a:latin typeface="Calibri"/>
              </a:rPr>
              <a:t>LTV</a:t>
            </a:r>
            <a:endParaRPr lang="en-US" sz="2800" b="0" strike="noStrike" spc="-1" dirty="0">
              <a:latin typeface="Arial"/>
            </a:endParaRPr>
          </a:p>
        </p:txBody>
      </p:sp>
      <p:pic>
        <p:nvPicPr>
          <p:cNvPr id="42"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1761180" y="4525200"/>
            <a:ext cx="286920" cy="286920"/>
          </a:xfrm>
          <a:prstGeom prst="rect">
            <a:avLst/>
          </a:prstGeom>
          <a:ln w="9360">
            <a:noFill/>
          </a:ln>
        </p:spPr>
      </p:pic>
      <p:pic>
        <p:nvPicPr>
          <p:cNvPr id="43" name="Picture 117"/>
          <p:cNvPicPr/>
          <p:nvPr/>
        </p:nvPicPr>
        <p:blipFill>
          <a:blip r:embed="rId5"/>
          <a:stretch/>
        </p:blipFill>
        <p:spPr>
          <a:xfrm>
            <a:off x="2302260" y="4522680"/>
            <a:ext cx="317160" cy="317160"/>
          </a:xfrm>
          <a:prstGeom prst="rect">
            <a:avLst/>
          </a:prstGeom>
          <a:ln w="9360">
            <a:noFill/>
          </a:ln>
        </p:spPr>
      </p:pic>
      <p:sp>
        <p:nvSpPr>
          <p:cNvPr id="44" name="CustomShape 24"/>
          <p:cNvSpPr/>
          <p:nvPr/>
        </p:nvSpPr>
        <p:spPr>
          <a:xfrm flipH="1">
            <a:off x="1991220" y="421560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45" name="CustomShape 25"/>
          <p:cNvSpPr/>
          <p:nvPr/>
        </p:nvSpPr>
        <p:spPr>
          <a:xfrm>
            <a:off x="2292900" y="421560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46" name="CustomShape 26"/>
          <p:cNvSpPr/>
          <p:nvPr/>
        </p:nvSpPr>
        <p:spPr>
          <a:xfrm flipH="1">
            <a:off x="2777820" y="420912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47" name="Picture 117"/>
          <p:cNvPicPr/>
          <p:nvPr/>
        </p:nvPicPr>
        <p:blipFill>
          <a:blip r:embed="rId5"/>
          <a:stretch/>
        </p:blipFill>
        <p:spPr>
          <a:xfrm>
            <a:off x="2613300" y="4479840"/>
            <a:ext cx="317160" cy="317160"/>
          </a:xfrm>
          <a:prstGeom prst="rect">
            <a:avLst/>
          </a:prstGeom>
          <a:ln w="9360">
            <a:noFill/>
          </a:ln>
        </p:spPr>
      </p:pic>
      <p:sp>
        <p:nvSpPr>
          <p:cNvPr id="48" name="CustomShape 27"/>
          <p:cNvSpPr/>
          <p:nvPr/>
        </p:nvSpPr>
        <p:spPr>
          <a:xfrm>
            <a:off x="3069420" y="4222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49"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3113700" y="4479840"/>
            <a:ext cx="286920" cy="286920"/>
          </a:xfrm>
          <a:prstGeom prst="rect">
            <a:avLst/>
          </a:prstGeom>
          <a:ln w="9360">
            <a:noFill/>
          </a:ln>
        </p:spPr>
      </p:pic>
      <p:pic>
        <p:nvPicPr>
          <p:cNvPr id="50" name="Picture 4"/>
          <p:cNvPicPr/>
          <p:nvPr/>
        </p:nvPicPr>
        <p:blipFill>
          <a:blip r:embed="rId8"/>
          <a:stretch/>
        </p:blipFill>
        <p:spPr>
          <a:xfrm>
            <a:off x="4120980" y="4467600"/>
            <a:ext cx="286920" cy="286920"/>
          </a:xfrm>
          <a:prstGeom prst="rect">
            <a:avLst/>
          </a:prstGeom>
          <a:ln w="9360">
            <a:noFill/>
          </a:ln>
        </p:spPr>
      </p:pic>
      <p:sp>
        <p:nvSpPr>
          <p:cNvPr id="51" name="CustomShape 28"/>
          <p:cNvSpPr/>
          <p:nvPr/>
        </p:nvSpPr>
        <p:spPr>
          <a:xfrm>
            <a:off x="4045740" y="421560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52" name="Line 29"/>
          <p:cNvSpPr/>
          <p:nvPr/>
        </p:nvSpPr>
        <p:spPr>
          <a:xfrm>
            <a:off x="4466940" y="2998080"/>
            <a:ext cx="13680" cy="1987920"/>
          </a:xfrm>
          <a:prstGeom prst="line">
            <a:avLst/>
          </a:prstGeom>
          <a:ln/>
        </p:spPr>
        <p:style>
          <a:lnRef idx="1">
            <a:schemeClr val="accent1"/>
          </a:lnRef>
          <a:fillRef idx="0">
            <a:schemeClr val="accent1"/>
          </a:fillRef>
          <a:effectRef idx="0">
            <a:schemeClr val="accent1"/>
          </a:effectRef>
          <a:fontRef idx="minor"/>
        </p:style>
      </p:sp>
      <p:sp>
        <p:nvSpPr>
          <p:cNvPr id="53" name="CustomShape 30"/>
          <p:cNvSpPr/>
          <p:nvPr/>
        </p:nvSpPr>
        <p:spPr>
          <a:xfrm>
            <a:off x="1367700" y="2439720"/>
            <a:ext cx="262080" cy="2400120"/>
          </a:xfrm>
          <a:prstGeom prst="lef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54" name="CustomShape 31"/>
          <p:cNvSpPr/>
          <p:nvPr/>
        </p:nvSpPr>
        <p:spPr>
          <a:xfrm>
            <a:off x="533580" y="3288600"/>
            <a:ext cx="818280" cy="943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000" b="1" strike="noStrike" spc="-1">
                <a:solidFill>
                  <a:srgbClr val="000000"/>
                </a:solidFill>
                <a:latin typeface="Calibri"/>
              </a:rPr>
              <a:t>BTV</a:t>
            </a:r>
            <a:endParaRPr lang="en-US" sz="2000" b="0" strike="noStrike" spc="-1">
              <a:latin typeface="Arial"/>
            </a:endParaRPr>
          </a:p>
          <a:p>
            <a:pPr algn="ctr">
              <a:lnSpc>
                <a:spcPct val="100000"/>
              </a:lnSpc>
            </a:pPr>
            <a:r>
              <a:rPr lang="en-US" sz="1800" b="0" strike="noStrike" spc="-1">
                <a:solidFill>
                  <a:srgbClr val="000000"/>
                </a:solidFill>
                <a:latin typeface="Calibri"/>
              </a:rPr>
              <a:t>Bigger </a:t>
            </a:r>
            <a:endParaRPr lang="en-US" sz="1800" b="0" strike="noStrike" spc="-1">
              <a:latin typeface="Arial"/>
            </a:endParaRPr>
          </a:p>
          <a:p>
            <a:pPr algn="ctr">
              <a:lnSpc>
                <a:spcPct val="100000"/>
              </a:lnSpc>
            </a:pPr>
            <a:r>
              <a:rPr lang="en-US" sz="1800" b="0" strike="noStrike" spc="-1">
                <a:solidFill>
                  <a:srgbClr val="000000"/>
                </a:solidFill>
                <a:latin typeface="Calibri"/>
              </a:rPr>
              <a:t>team</a:t>
            </a:r>
            <a:endParaRPr lang="en-US" sz="1800" b="0" strike="noStrike" spc="-1">
              <a:latin typeface="Arial"/>
            </a:endParaRPr>
          </a:p>
        </p:txBody>
      </p:sp>
      <p:sp>
        <p:nvSpPr>
          <p:cNvPr id="55" name="CustomShape 32"/>
          <p:cNvSpPr/>
          <p:nvPr/>
        </p:nvSpPr>
        <p:spPr>
          <a:xfrm>
            <a:off x="6636300" y="2466000"/>
            <a:ext cx="228600" cy="205632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56" name="CustomShape 33"/>
          <p:cNvSpPr/>
          <p:nvPr/>
        </p:nvSpPr>
        <p:spPr>
          <a:xfrm>
            <a:off x="6748260" y="3237840"/>
            <a:ext cx="1120680" cy="118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1" strike="noStrike" spc="-1">
                <a:solidFill>
                  <a:srgbClr val="203214"/>
                </a:solidFill>
                <a:latin typeface="Calibri"/>
              </a:rPr>
              <a:t>LTV</a:t>
            </a:r>
            <a:endParaRPr lang="en-US" sz="2400" b="0" strike="noStrike" spc="-1">
              <a:latin typeface="Arial"/>
            </a:endParaRPr>
          </a:p>
          <a:p>
            <a:pPr algn="ctr">
              <a:lnSpc>
                <a:spcPct val="100000"/>
              </a:lnSpc>
            </a:pPr>
            <a:r>
              <a:rPr lang="en-US" sz="1600" b="0" strike="noStrike" spc="-1">
                <a:solidFill>
                  <a:srgbClr val="000000"/>
                </a:solidFill>
                <a:latin typeface="Calibri"/>
              </a:rPr>
              <a:t>Lesser</a:t>
            </a:r>
            <a:endParaRPr lang="en-US" sz="1600" b="0" strike="noStrike" spc="-1">
              <a:latin typeface="Arial"/>
            </a:endParaRPr>
          </a:p>
          <a:p>
            <a:pPr algn="ctr">
              <a:lnSpc>
                <a:spcPct val="100000"/>
              </a:lnSpc>
            </a:pPr>
            <a:r>
              <a:rPr lang="en-US" sz="1600" b="0" strike="noStrike" spc="-1">
                <a:solidFill>
                  <a:srgbClr val="000000"/>
                </a:solidFill>
                <a:latin typeface="Calibri"/>
              </a:rPr>
              <a:t>team </a:t>
            </a:r>
            <a:endParaRPr lang="en-US" sz="1600" b="0" strike="noStrike" spc="-1">
              <a:latin typeface="Arial"/>
            </a:endParaRPr>
          </a:p>
          <a:p>
            <a:pPr algn="ctr">
              <a:lnSpc>
                <a:spcPct val="100000"/>
              </a:lnSpc>
            </a:pPr>
            <a:r>
              <a:rPr lang="en-US" sz="1600" b="0" strike="noStrike" spc="-1">
                <a:solidFill>
                  <a:srgbClr val="000000"/>
                </a:solidFill>
                <a:latin typeface="Calibri"/>
              </a:rPr>
              <a:t>(Pay Team)</a:t>
            </a:r>
            <a:endParaRPr lang="en-US" sz="1600" b="0" strike="noStrike" spc="-1">
              <a:latin typeface="Arial"/>
            </a:endParaRPr>
          </a:p>
        </p:txBody>
      </p:sp>
      <p:sp>
        <p:nvSpPr>
          <p:cNvPr id="106" name="CustomShape 22"/>
          <p:cNvSpPr/>
          <p:nvPr/>
        </p:nvSpPr>
        <p:spPr>
          <a:xfrm>
            <a:off x="160920" y="5192280"/>
            <a:ext cx="9476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8264"/>
                </a:solidFill>
                <a:latin typeface="Calibri"/>
              </a:rPr>
              <a:t>To qualify for the TEAM Bonus, you must generate a minimum of 50PV every 4 weeks to be Commission Active, and enroll two people, one Commission Active person on your left and right.</a:t>
            </a:r>
            <a:endParaRPr lang="en-US" sz="1800" b="0" strike="noStrike" spc="-1" dirty="0">
              <a:solidFill>
                <a:srgbClr val="008264"/>
              </a:solidFill>
              <a:latin typeface="Arial"/>
            </a:endParaRPr>
          </a:p>
        </p:txBody>
      </p:sp>
      <p:sp>
        <p:nvSpPr>
          <p:cNvPr id="107" name="CustomShape 36"/>
          <p:cNvSpPr/>
          <p:nvPr/>
        </p:nvSpPr>
        <p:spPr>
          <a:xfrm>
            <a:off x="2890728" y="5939574"/>
            <a:ext cx="398202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dirty="0">
                <a:solidFill>
                  <a:srgbClr val="F87102"/>
                </a:solidFill>
                <a:latin typeface="Calibri"/>
              </a:rPr>
              <a:t>TEAM BONUS IS PAID WEEKLY</a:t>
            </a:r>
            <a:endParaRPr lang="en-US" sz="2400" b="0" strike="noStrike" spc="-1" dirty="0">
              <a:solidFill>
                <a:srgbClr val="F87102"/>
              </a:solidFill>
              <a:latin typeface="Arial"/>
            </a:endParaRPr>
          </a:p>
        </p:txBody>
      </p:sp>
      <p:pic>
        <p:nvPicPr>
          <p:cNvPr id="57" name="Picture 115">
            <a:extLst>
              <a:ext uri="{FF2B5EF4-FFF2-40B4-BE49-F238E27FC236}">
                <a16:creationId xmlns:a16="http://schemas.microsoft.com/office/drawing/2014/main" id="{0DCA506D-016E-4418-8137-37A273D9B83F}"/>
              </a:ext>
            </a:extLst>
          </p:cNvPr>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p:blipFill>
        <p:spPr>
          <a:xfrm>
            <a:off x="4269576" y="2099520"/>
            <a:ext cx="603804" cy="589680"/>
          </a:xfrm>
          <a:prstGeom prst="rect">
            <a:avLst/>
          </a:prstGeom>
          <a:ln w="9360">
            <a:noFill/>
          </a:ln>
        </p:spPr>
      </p:pic>
    </p:spTree>
    <p:extLst>
      <p:ext uri="{BB962C8B-B14F-4D97-AF65-F5344CB8AC3E}">
        <p14:creationId xmlns:p14="http://schemas.microsoft.com/office/powerpoint/2010/main" val="410630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411171"/>
            <a:ext cx="45893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TEAM BONUS (EXAMPLE)</a:t>
            </a:r>
          </a:p>
        </p:txBody>
      </p:sp>
      <p:sp>
        <p:nvSpPr>
          <p:cNvPr id="4" name="CustomShape 1"/>
          <p:cNvSpPr/>
          <p:nvPr/>
        </p:nvSpPr>
        <p:spPr>
          <a:xfrm>
            <a:off x="6712620" y="4133860"/>
            <a:ext cx="2320560" cy="1742040"/>
          </a:xfrm>
          <a:prstGeom prst="rect">
            <a:avLst/>
          </a:prstGeom>
          <a:solidFill>
            <a:srgbClr val="F9F9F9"/>
          </a:solidFill>
          <a:ln/>
        </p:spPr>
        <p:style>
          <a:lnRef idx="2">
            <a:schemeClr val="accent2"/>
          </a:lnRef>
          <a:fillRef idx="1">
            <a:schemeClr val="lt1"/>
          </a:fillRef>
          <a:effectRef idx="0">
            <a:schemeClr val="accent2"/>
          </a:effectRef>
          <a:fontRef idx="minor"/>
        </p:style>
      </p:sp>
      <p:sp>
        <p:nvSpPr>
          <p:cNvPr id="5" name="Line 2"/>
          <p:cNvSpPr/>
          <p:nvPr/>
        </p:nvSpPr>
        <p:spPr>
          <a:xfrm>
            <a:off x="4500060" y="2576860"/>
            <a:ext cx="1236960" cy="2236320"/>
          </a:xfrm>
          <a:prstGeom prst="line">
            <a:avLst/>
          </a:prstGeom>
          <a:ln/>
        </p:spPr>
        <p:style>
          <a:lnRef idx="1">
            <a:schemeClr val="accent1"/>
          </a:lnRef>
          <a:fillRef idx="0">
            <a:schemeClr val="accent1"/>
          </a:fillRef>
          <a:effectRef idx="0">
            <a:schemeClr val="accent1"/>
          </a:effectRef>
          <a:fontRef idx="minor"/>
        </p:style>
      </p:sp>
      <p:sp>
        <p:nvSpPr>
          <p:cNvPr id="6" name="Line 3"/>
          <p:cNvSpPr/>
          <p:nvPr/>
        </p:nvSpPr>
        <p:spPr>
          <a:xfrm flipH="1">
            <a:off x="2114700" y="2576860"/>
            <a:ext cx="1896120" cy="223632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p:style>
      </p:sp>
      <p:sp>
        <p:nvSpPr>
          <p:cNvPr id="7" name="TextShape 4"/>
          <p:cNvSpPr txBox="1"/>
          <p:nvPr/>
        </p:nvSpPr>
        <p:spPr>
          <a:xfrm>
            <a:off x="1710420" y="1247380"/>
            <a:ext cx="5824080" cy="572400"/>
          </a:xfrm>
          <a:prstGeom prst="rect">
            <a:avLst/>
          </a:prstGeom>
          <a:noFill/>
          <a:ln>
            <a:noFill/>
          </a:ln>
        </p:spPr>
        <p:txBody>
          <a:bodyPr anchor="b">
            <a:noAutofit/>
          </a:bodyPr>
          <a:lstStyle/>
          <a:p>
            <a:pPr>
              <a:lnSpc>
                <a:spcPct val="90000"/>
              </a:lnSpc>
              <a:spcBef>
                <a:spcPts val="1001"/>
              </a:spcBef>
            </a:pPr>
            <a:r>
              <a:rPr lang="en-US" sz="2800" b="1" strike="noStrike" spc="-1">
                <a:solidFill>
                  <a:srgbClr val="000000"/>
                </a:solidFill>
                <a:latin typeface="Calibri"/>
              </a:rPr>
              <a:t>   Left (BTV)                   Right (LTV)</a:t>
            </a:r>
            <a:endParaRPr lang="en-US" sz="2800" b="0" strike="noStrike" spc="-1">
              <a:solidFill>
                <a:srgbClr val="000000"/>
              </a:solidFill>
              <a:latin typeface="Calibri"/>
            </a:endParaRPr>
          </a:p>
        </p:txBody>
      </p:sp>
      <p:pic>
        <p:nvPicPr>
          <p:cNvPr id="8"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3862140" y="1929940"/>
            <a:ext cx="849960" cy="849960"/>
          </a:xfrm>
          <a:prstGeom prst="rect">
            <a:avLst/>
          </a:prstGeom>
          <a:ln w="9360">
            <a:noFill/>
          </a:ln>
        </p:spPr>
      </p:pic>
      <p:pic>
        <p:nvPicPr>
          <p:cNvPr id="9"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3143220" y="2764420"/>
            <a:ext cx="678960" cy="678960"/>
          </a:xfrm>
          <a:prstGeom prst="rect">
            <a:avLst/>
          </a:prstGeom>
          <a:ln w="9360">
            <a:noFill/>
          </a:ln>
        </p:spPr>
      </p:pic>
      <p:pic>
        <p:nvPicPr>
          <p:cNvPr id="10"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2598900" y="3620140"/>
            <a:ext cx="729720" cy="729720"/>
          </a:xfrm>
          <a:prstGeom prst="rect">
            <a:avLst/>
          </a:prstGeom>
          <a:ln w="9360">
            <a:noFill/>
          </a:ln>
        </p:spPr>
      </p:pic>
      <p:pic>
        <p:nvPicPr>
          <p:cNvPr id="11"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1710420" y="4813540"/>
            <a:ext cx="808560" cy="808560"/>
          </a:xfrm>
          <a:prstGeom prst="rect">
            <a:avLst/>
          </a:prstGeom>
          <a:ln w="9360">
            <a:noFill/>
          </a:ln>
        </p:spPr>
      </p:pic>
      <p:pic>
        <p:nvPicPr>
          <p:cNvPr id="12"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4609140" y="2824180"/>
            <a:ext cx="734760" cy="734760"/>
          </a:xfrm>
          <a:prstGeom prst="rect">
            <a:avLst/>
          </a:prstGeom>
          <a:ln w="9360">
            <a:noFill/>
          </a:ln>
        </p:spPr>
      </p:pic>
      <p:pic>
        <p:nvPicPr>
          <p:cNvPr id="13"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5001900" y="3620140"/>
            <a:ext cx="734760" cy="734760"/>
          </a:xfrm>
          <a:prstGeom prst="rect">
            <a:avLst/>
          </a:prstGeom>
          <a:ln w="9360">
            <a:noFill/>
          </a:ln>
        </p:spPr>
      </p:pic>
      <p:pic>
        <p:nvPicPr>
          <p:cNvPr id="14"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5425620" y="4560100"/>
            <a:ext cx="734760" cy="734760"/>
          </a:xfrm>
          <a:prstGeom prst="rect">
            <a:avLst/>
          </a:prstGeom>
          <a:ln w="9360">
            <a:noFill/>
          </a:ln>
        </p:spPr>
      </p:pic>
      <p:sp>
        <p:nvSpPr>
          <p:cNvPr id="15" name="CustomShape 5"/>
          <p:cNvSpPr/>
          <p:nvPr/>
        </p:nvSpPr>
        <p:spPr>
          <a:xfrm>
            <a:off x="2385420" y="4245460"/>
            <a:ext cx="578160" cy="27504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6" name="CustomShape 6"/>
          <p:cNvSpPr/>
          <p:nvPr/>
        </p:nvSpPr>
        <p:spPr>
          <a:xfrm>
            <a:off x="1995540" y="4506460"/>
            <a:ext cx="603000" cy="24660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7" name="CustomShape 7"/>
          <p:cNvSpPr/>
          <p:nvPr/>
        </p:nvSpPr>
        <p:spPr>
          <a:xfrm>
            <a:off x="2894100" y="3370660"/>
            <a:ext cx="546480" cy="25776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8" name="CustomShape 8"/>
          <p:cNvSpPr/>
          <p:nvPr/>
        </p:nvSpPr>
        <p:spPr>
          <a:xfrm>
            <a:off x="3482700" y="2548780"/>
            <a:ext cx="569880" cy="27504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9" name="CustomShape 9"/>
          <p:cNvSpPr/>
          <p:nvPr/>
        </p:nvSpPr>
        <p:spPr>
          <a:xfrm>
            <a:off x="2385420" y="4231780"/>
            <a:ext cx="5857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FFF2CC"/>
                </a:solidFill>
                <a:latin typeface="Calibri"/>
              </a:rPr>
              <a:t>50PV</a:t>
            </a:r>
            <a:endParaRPr lang="en-US" sz="1400" b="0" strike="noStrike" spc="-1">
              <a:latin typeface="Arial"/>
            </a:endParaRPr>
          </a:p>
        </p:txBody>
      </p:sp>
      <p:sp>
        <p:nvSpPr>
          <p:cNvPr id="20" name="CustomShape 10"/>
          <p:cNvSpPr/>
          <p:nvPr/>
        </p:nvSpPr>
        <p:spPr>
          <a:xfrm>
            <a:off x="1989420" y="447586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FFF2CC"/>
                </a:solidFill>
                <a:latin typeface="Calibri"/>
              </a:rPr>
              <a:t>500PV</a:t>
            </a:r>
            <a:endParaRPr lang="en-US" sz="1400" b="0" strike="noStrike" spc="-1">
              <a:latin typeface="Arial"/>
            </a:endParaRPr>
          </a:p>
        </p:txBody>
      </p:sp>
      <p:sp>
        <p:nvSpPr>
          <p:cNvPr id="21" name="CustomShape 11"/>
          <p:cNvSpPr/>
          <p:nvPr/>
        </p:nvSpPr>
        <p:spPr>
          <a:xfrm>
            <a:off x="2854860" y="334582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FFF2CC"/>
                </a:solidFill>
                <a:latin typeface="Calibri"/>
              </a:rPr>
              <a:t>100PV</a:t>
            </a:r>
            <a:endParaRPr lang="en-US" sz="1400" b="0" strike="noStrike" spc="-1">
              <a:latin typeface="Arial"/>
            </a:endParaRPr>
          </a:p>
        </p:txBody>
      </p:sp>
      <p:sp>
        <p:nvSpPr>
          <p:cNvPr id="22" name="CustomShape 12"/>
          <p:cNvSpPr/>
          <p:nvPr/>
        </p:nvSpPr>
        <p:spPr>
          <a:xfrm>
            <a:off x="3429060" y="253258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FFF2CC"/>
                </a:solidFill>
                <a:latin typeface="Calibri"/>
              </a:rPr>
              <a:t>150PV</a:t>
            </a:r>
            <a:endParaRPr lang="en-US" sz="1400" b="0" strike="noStrike" spc="-1">
              <a:latin typeface="Arial"/>
            </a:endParaRPr>
          </a:p>
        </p:txBody>
      </p:sp>
      <p:sp>
        <p:nvSpPr>
          <p:cNvPr id="23" name="CustomShape 13"/>
          <p:cNvSpPr/>
          <p:nvPr/>
        </p:nvSpPr>
        <p:spPr>
          <a:xfrm>
            <a:off x="5376660" y="310138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1000PV</a:t>
            </a:r>
            <a:endParaRPr lang="en-US" sz="1600" b="0" strike="noStrike" spc="-1">
              <a:latin typeface="Arial"/>
            </a:endParaRPr>
          </a:p>
        </p:txBody>
      </p:sp>
      <p:sp>
        <p:nvSpPr>
          <p:cNvPr id="24" name="CustomShape 14"/>
          <p:cNvSpPr/>
          <p:nvPr/>
        </p:nvSpPr>
        <p:spPr>
          <a:xfrm>
            <a:off x="5668620" y="380050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1500PV</a:t>
            </a:r>
            <a:endParaRPr lang="en-US" sz="1600" b="0" strike="noStrike" spc="-1">
              <a:latin typeface="Arial"/>
            </a:endParaRPr>
          </a:p>
        </p:txBody>
      </p:sp>
      <p:sp>
        <p:nvSpPr>
          <p:cNvPr id="25" name="CustomShape 15"/>
          <p:cNvSpPr/>
          <p:nvPr/>
        </p:nvSpPr>
        <p:spPr>
          <a:xfrm>
            <a:off x="5991540" y="4783660"/>
            <a:ext cx="7146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500PV</a:t>
            </a:r>
            <a:endParaRPr lang="en-US" sz="1600" b="0" strike="noStrike" spc="-1">
              <a:latin typeface="Arial"/>
            </a:endParaRPr>
          </a:p>
        </p:txBody>
      </p:sp>
      <p:sp>
        <p:nvSpPr>
          <p:cNvPr id="26" name="CustomShape 16"/>
          <p:cNvSpPr/>
          <p:nvPr/>
        </p:nvSpPr>
        <p:spPr>
          <a:xfrm>
            <a:off x="2553180" y="2959540"/>
            <a:ext cx="7146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500PV</a:t>
            </a:r>
            <a:endParaRPr lang="en-US" sz="1600" b="0" strike="noStrike" spc="-1">
              <a:latin typeface="Arial"/>
            </a:endParaRPr>
          </a:p>
        </p:txBody>
      </p:sp>
      <p:sp>
        <p:nvSpPr>
          <p:cNvPr id="27" name="CustomShape 17"/>
          <p:cNvSpPr/>
          <p:nvPr/>
        </p:nvSpPr>
        <p:spPr>
          <a:xfrm>
            <a:off x="1866660" y="379510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1000PV</a:t>
            </a:r>
            <a:endParaRPr lang="en-US" sz="1600" b="0" strike="noStrike" spc="-1">
              <a:latin typeface="Arial"/>
            </a:endParaRPr>
          </a:p>
        </p:txBody>
      </p:sp>
      <p:sp>
        <p:nvSpPr>
          <p:cNvPr id="28" name="CustomShape 18"/>
          <p:cNvSpPr/>
          <p:nvPr/>
        </p:nvSpPr>
        <p:spPr>
          <a:xfrm>
            <a:off x="1161060" y="502522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385623"/>
                </a:solidFill>
                <a:latin typeface="Calibri"/>
              </a:rPr>
              <a:t>1000PV</a:t>
            </a:r>
            <a:endParaRPr lang="en-US" sz="1600" b="0" strike="noStrike" spc="-1">
              <a:latin typeface="Arial"/>
            </a:endParaRPr>
          </a:p>
        </p:txBody>
      </p:sp>
      <p:sp>
        <p:nvSpPr>
          <p:cNvPr id="29" name="CustomShape 19"/>
          <p:cNvSpPr/>
          <p:nvPr/>
        </p:nvSpPr>
        <p:spPr>
          <a:xfrm>
            <a:off x="2251500" y="1690540"/>
            <a:ext cx="398808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843C0B"/>
                </a:solidFill>
                <a:latin typeface="Calibri"/>
              </a:rPr>
              <a:t>3300 PV                                     3000PV</a:t>
            </a:r>
            <a:endParaRPr lang="en-US" sz="2000" b="0" strike="noStrike" spc="-1">
              <a:latin typeface="Arial"/>
            </a:endParaRPr>
          </a:p>
        </p:txBody>
      </p:sp>
      <p:sp>
        <p:nvSpPr>
          <p:cNvPr id="30" name="CustomShape 20"/>
          <p:cNvSpPr/>
          <p:nvPr/>
        </p:nvSpPr>
        <p:spPr>
          <a:xfrm>
            <a:off x="1725540" y="1946860"/>
            <a:ext cx="20419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(including spill over)</a:t>
            </a:r>
            <a:endParaRPr lang="en-US" sz="1800" b="0" strike="noStrike" spc="-1">
              <a:latin typeface="Arial"/>
            </a:endParaRPr>
          </a:p>
          <a:p>
            <a:pPr>
              <a:lnSpc>
                <a:spcPct val="100000"/>
              </a:lnSpc>
            </a:pPr>
            <a:endParaRPr lang="en-US" sz="1800" b="0" strike="noStrike" spc="-1">
              <a:latin typeface="Arial"/>
            </a:endParaRPr>
          </a:p>
        </p:txBody>
      </p:sp>
      <p:sp>
        <p:nvSpPr>
          <p:cNvPr id="31" name="CustomShape 23"/>
          <p:cNvSpPr/>
          <p:nvPr/>
        </p:nvSpPr>
        <p:spPr>
          <a:xfrm>
            <a:off x="6811260" y="4424380"/>
            <a:ext cx="419400" cy="230040"/>
          </a:xfrm>
          <a:prstGeom prst="ellipse">
            <a:avLst/>
          </a:prstGeom>
          <a:solidFill>
            <a:schemeClr val="accent6">
              <a:lumMod val="50000"/>
            </a:schemeClr>
          </a:solid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rPr>
              <a:t>    </a:t>
            </a:r>
            <a:endParaRPr lang="en-US" sz="1800" b="0" strike="noStrike" spc="-1">
              <a:latin typeface="Arial"/>
            </a:endParaRPr>
          </a:p>
        </p:txBody>
      </p:sp>
      <p:sp>
        <p:nvSpPr>
          <p:cNvPr id="32" name="CustomShape 24"/>
          <p:cNvSpPr/>
          <p:nvPr/>
        </p:nvSpPr>
        <p:spPr>
          <a:xfrm>
            <a:off x="7242180" y="4390900"/>
            <a:ext cx="177984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 Spill over volume</a:t>
            </a:r>
            <a:endParaRPr lang="en-US" sz="1600" b="0" strike="noStrike" spc="-1">
              <a:latin typeface="Arial"/>
            </a:endParaRPr>
          </a:p>
        </p:txBody>
      </p:sp>
      <p:sp>
        <p:nvSpPr>
          <p:cNvPr id="33" name="CustomShape 25"/>
          <p:cNvSpPr/>
          <p:nvPr/>
        </p:nvSpPr>
        <p:spPr>
          <a:xfrm>
            <a:off x="6753300" y="4805260"/>
            <a:ext cx="2311920" cy="5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500" b="1" strike="noStrike" spc="-1">
                <a:solidFill>
                  <a:srgbClr val="000000"/>
                </a:solidFill>
                <a:latin typeface="Calibri"/>
              </a:rPr>
              <a:t>LTV</a:t>
            </a:r>
            <a:r>
              <a:rPr lang="en-US" sz="1500" b="0" strike="noStrike" spc="-1">
                <a:solidFill>
                  <a:srgbClr val="000000"/>
                </a:solidFill>
                <a:latin typeface="Calibri"/>
              </a:rPr>
              <a:t> = </a:t>
            </a:r>
            <a:r>
              <a:rPr lang="en-US" sz="1600" b="0" strike="noStrike" spc="-1">
                <a:solidFill>
                  <a:srgbClr val="000000"/>
                </a:solidFill>
                <a:latin typeface="Calibri"/>
              </a:rPr>
              <a:t>Lesser Team Volume</a:t>
            </a:r>
            <a:endParaRPr lang="en-US" sz="1600" b="0" strike="noStrike" spc="-1">
              <a:latin typeface="Arial"/>
            </a:endParaRPr>
          </a:p>
          <a:p>
            <a:pPr>
              <a:lnSpc>
                <a:spcPct val="100000"/>
              </a:lnSpc>
            </a:pPr>
            <a:r>
              <a:rPr lang="en-US" sz="1500" b="1" strike="noStrike" spc="-1">
                <a:solidFill>
                  <a:srgbClr val="000000"/>
                </a:solidFill>
                <a:latin typeface="Calibri"/>
              </a:rPr>
              <a:t>BTV</a:t>
            </a:r>
            <a:r>
              <a:rPr lang="en-US" sz="1500" b="0" strike="noStrike" spc="-1">
                <a:solidFill>
                  <a:srgbClr val="000000"/>
                </a:solidFill>
                <a:latin typeface="Calibri"/>
              </a:rPr>
              <a:t>= Bigger Team Volume</a:t>
            </a:r>
            <a:endParaRPr lang="en-US" sz="1500" b="0" strike="noStrike" spc="-1">
              <a:latin typeface="Arial"/>
            </a:endParaRPr>
          </a:p>
        </p:txBody>
      </p:sp>
      <p:sp>
        <p:nvSpPr>
          <p:cNvPr id="34" name="CustomShape 22"/>
          <p:cNvSpPr/>
          <p:nvPr/>
        </p:nvSpPr>
        <p:spPr>
          <a:xfrm>
            <a:off x="220494" y="6030240"/>
            <a:ext cx="652214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12700">
              <a:lnSpc>
                <a:spcPct val="100000"/>
              </a:lnSpc>
              <a:spcBef>
                <a:spcPts val="100"/>
              </a:spcBef>
            </a:pPr>
            <a:r>
              <a:rPr lang="en-US" sz="1800" spc="-50" dirty="0">
                <a:latin typeface="Calibri"/>
                <a:cs typeface="Calibri"/>
              </a:rPr>
              <a:t>You </a:t>
            </a:r>
            <a:r>
              <a:rPr lang="en-US" sz="1800" spc="-10" dirty="0">
                <a:latin typeface="Calibri"/>
                <a:cs typeface="Calibri"/>
              </a:rPr>
              <a:t>would </a:t>
            </a:r>
            <a:r>
              <a:rPr lang="en-US" sz="1800" spc="-5" dirty="0">
                <a:latin typeface="Calibri"/>
                <a:cs typeface="Calibri"/>
              </a:rPr>
              <a:t>be paid </a:t>
            </a:r>
            <a:r>
              <a:rPr lang="en-US" sz="1800" dirty="0">
                <a:latin typeface="Calibri"/>
                <a:cs typeface="Calibri"/>
              </a:rPr>
              <a:t>10% </a:t>
            </a:r>
            <a:r>
              <a:rPr lang="en-US" sz="1800" spc="-5" dirty="0">
                <a:latin typeface="Calibri"/>
                <a:cs typeface="Calibri"/>
              </a:rPr>
              <a:t>of </a:t>
            </a:r>
            <a:r>
              <a:rPr lang="en-US" sz="1800" spc="-10" dirty="0">
                <a:latin typeface="Calibri"/>
                <a:cs typeface="Calibri"/>
              </a:rPr>
              <a:t>your </a:t>
            </a:r>
            <a:r>
              <a:rPr lang="en-US" sz="1800" spc="-50" dirty="0">
                <a:latin typeface="Calibri"/>
                <a:cs typeface="Calibri"/>
              </a:rPr>
              <a:t>LTV </a:t>
            </a:r>
            <a:r>
              <a:rPr lang="en-US" sz="1800" dirty="0">
                <a:latin typeface="Calibri"/>
                <a:cs typeface="Calibri"/>
              </a:rPr>
              <a:t>E.g. </a:t>
            </a:r>
            <a:r>
              <a:rPr lang="en-US" sz="1800" spc="-5" dirty="0">
                <a:latin typeface="Calibri"/>
                <a:cs typeface="Calibri"/>
              </a:rPr>
              <a:t>3,000 </a:t>
            </a:r>
            <a:r>
              <a:rPr lang="en-US" sz="1800" spc="-10" dirty="0">
                <a:latin typeface="Calibri"/>
                <a:cs typeface="Calibri"/>
              </a:rPr>
              <a:t>PV </a:t>
            </a:r>
            <a:r>
              <a:rPr lang="en-US" sz="1800" dirty="0">
                <a:latin typeface="Calibri"/>
                <a:cs typeface="Calibri"/>
              </a:rPr>
              <a:t>= </a:t>
            </a:r>
            <a:r>
              <a:rPr lang="en-US" sz="1800" b="1" dirty="0">
                <a:latin typeface="Calibri"/>
                <a:cs typeface="Calibri"/>
              </a:rPr>
              <a:t>$300</a:t>
            </a:r>
            <a:r>
              <a:rPr lang="en-US" sz="1800" b="1" spc="285" dirty="0">
                <a:latin typeface="Calibri"/>
                <a:cs typeface="Calibri"/>
              </a:rPr>
              <a:t> </a:t>
            </a:r>
            <a:r>
              <a:rPr lang="en-US" sz="1800" b="1" spc="-5" dirty="0">
                <a:latin typeface="Calibri"/>
                <a:cs typeface="Calibri"/>
              </a:rPr>
              <a:t>(</a:t>
            </a:r>
            <a:r>
              <a:rPr lang="en-US" b="1" spc="-5" dirty="0">
                <a:solidFill>
                  <a:srgbClr val="1E2E12"/>
                </a:solidFill>
                <a:latin typeface="Calibri"/>
                <a:cs typeface="Calibri"/>
              </a:rPr>
              <a:t>GHC1,500</a:t>
            </a:r>
            <a:r>
              <a:rPr lang="en-US" sz="1800" b="1" spc="-5" dirty="0">
                <a:latin typeface="Calibri"/>
                <a:cs typeface="Calibri"/>
              </a:rPr>
              <a:t>)</a:t>
            </a:r>
            <a:endParaRPr lang="en-US" sz="1800" dirty="0">
              <a:latin typeface="Calibri"/>
              <a:cs typeface="Calibri"/>
            </a:endParaRPr>
          </a:p>
        </p:txBody>
      </p:sp>
    </p:spTree>
    <p:extLst>
      <p:ext uri="{BB962C8B-B14F-4D97-AF65-F5344CB8AC3E}">
        <p14:creationId xmlns:p14="http://schemas.microsoft.com/office/powerpoint/2010/main" val="1715498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920" y="431902"/>
            <a:ext cx="63165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HOW TO ACHIEVE RANK</a:t>
            </a:r>
          </a:p>
        </p:txBody>
      </p:sp>
      <p:graphicFrame>
        <p:nvGraphicFramePr>
          <p:cNvPr id="5" name="Table 1"/>
          <p:cNvGraphicFramePr/>
          <p:nvPr>
            <p:extLst>
              <p:ext uri="{D42A27DB-BD31-4B8C-83A1-F6EECF244321}">
                <p14:modId xmlns:p14="http://schemas.microsoft.com/office/powerpoint/2010/main" val="2956418533"/>
              </p:ext>
            </p:extLst>
          </p:nvPr>
        </p:nvGraphicFramePr>
        <p:xfrm>
          <a:off x="249920" y="1267699"/>
          <a:ext cx="9372240" cy="4811400"/>
        </p:xfrm>
        <a:graphic>
          <a:graphicData uri="http://schemas.openxmlformats.org/drawingml/2006/table">
            <a:tbl>
              <a:tblPr/>
              <a:tblGrid>
                <a:gridCol w="2631600">
                  <a:extLst>
                    <a:ext uri="{9D8B030D-6E8A-4147-A177-3AD203B41FA5}">
                      <a16:colId xmlns:a16="http://schemas.microsoft.com/office/drawing/2014/main" val="20000"/>
                    </a:ext>
                  </a:extLst>
                </a:gridCol>
                <a:gridCol w="1002240">
                  <a:extLst>
                    <a:ext uri="{9D8B030D-6E8A-4147-A177-3AD203B41FA5}">
                      <a16:colId xmlns:a16="http://schemas.microsoft.com/office/drawing/2014/main" val="20001"/>
                    </a:ext>
                  </a:extLst>
                </a:gridCol>
                <a:gridCol w="245880">
                  <a:extLst>
                    <a:ext uri="{9D8B030D-6E8A-4147-A177-3AD203B41FA5}">
                      <a16:colId xmlns:a16="http://schemas.microsoft.com/office/drawing/2014/main" val="20002"/>
                    </a:ext>
                  </a:extLst>
                </a:gridCol>
                <a:gridCol w="1407600">
                  <a:extLst>
                    <a:ext uri="{9D8B030D-6E8A-4147-A177-3AD203B41FA5}">
                      <a16:colId xmlns:a16="http://schemas.microsoft.com/office/drawing/2014/main" val="20003"/>
                    </a:ext>
                  </a:extLst>
                </a:gridCol>
                <a:gridCol w="1443600">
                  <a:extLst>
                    <a:ext uri="{9D8B030D-6E8A-4147-A177-3AD203B41FA5}">
                      <a16:colId xmlns:a16="http://schemas.microsoft.com/office/drawing/2014/main" val="20004"/>
                    </a:ext>
                  </a:extLst>
                </a:gridCol>
                <a:gridCol w="2641320">
                  <a:extLst>
                    <a:ext uri="{9D8B030D-6E8A-4147-A177-3AD203B41FA5}">
                      <a16:colId xmlns:a16="http://schemas.microsoft.com/office/drawing/2014/main" val="20005"/>
                    </a:ext>
                  </a:extLst>
                </a:gridCol>
              </a:tblGrid>
              <a:tr h="493560">
                <a:tc>
                  <a:txBody>
                    <a:bodyPr/>
                    <a:lstStyle/>
                    <a:p>
                      <a:pPr algn="ctr">
                        <a:lnSpc>
                          <a:spcPct val="100000"/>
                        </a:lnSpc>
                      </a:pPr>
                      <a:r>
                        <a:rPr lang="en-US" sz="1400" b="1" strike="noStrike" spc="-1" dirty="0">
                          <a:solidFill>
                            <a:srgbClr val="000000"/>
                          </a:solidFill>
                          <a:latin typeface="Calibri"/>
                        </a:rPr>
                        <a:t>RANK</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400" b="1" strike="noStrike" spc="-1">
                          <a:solidFill>
                            <a:srgbClr val="000000"/>
                          </a:solidFill>
                          <a:latin typeface="Calibri"/>
                        </a:rPr>
                        <a:t>LTV</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gridSpan="2">
                  <a:txBody>
                    <a:bodyPr/>
                    <a:lstStyle/>
                    <a:p>
                      <a:pPr algn="ctr">
                        <a:lnSpc>
                          <a:spcPct val="100000"/>
                        </a:lnSpc>
                      </a:pPr>
                      <a:r>
                        <a:rPr lang="en-US" sz="1400" b="1" strike="noStrike" spc="-1" dirty="0">
                          <a:solidFill>
                            <a:srgbClr val="000000"/>
                          </a:solidFill>
                          <a:latin typeface="Calibri"/>
                        </a:rPr>
                        <a:t>STV</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hMerge="1">
                  <a:txBody>
                    <a:bodyPr/>
                    <a:lstStyle/>
                    <a:p>
                      <a:endParaRPr lang="en-US"/>
                    </a:p>
                  </a:txBody>
                  <a:tcPr marL="90000" marR="90000">
                    <a:solidFill>
                      <a:srgbClr val="729FCF"/>
                    </a:solidFill>
                  </a:tcPr>
                </a:tc>
                <a:tc>
                  <a:txBody>
                    <a:bodyPr/>
                    <a:lstStyle/>
                    <a:p>
                      <a:pPr algn="ctr">
                        <a:lnSpc>
                          <a:spcPct val="100000"/>
                        </a:lnSpc>
                      </a:pPr>
                      <a:r>
                        <a:rPr lang="en-US" sz="1400" b="1" strike="noStrike" spc="-1">
                          <a:solidFill>
                            <a:srgbClr val="000000"/>
                          </a:solidFill>
                          <a:latin typeface="Calibri"/>
                        </a:rPr>
                        <a:t>Max STV/Leg</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a:txBody>
                    <a:bodyPr/>
                    <a:lstStyle/>
                    <a:p>
                      <a:pPr algn="ctr">
                        <a:lnSpc>
                          <a:spcPct val="100000"/>
                        </a:lnSpc>
                      </a:pPr>
                      <a:r>
                        <a:rPr lang="en-US" sz="1400" b="1" strike="noStrike" spc="-1">
                          <a:solidFill>
                            <a:srgbClr val="000000"/>
                          </a:solidFill>
                          <a:latin typeface="Calibri"/>
                        </a:rPr>
                        <a:t>Weekly Potential Income Range**</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extLst>
                  <a:ext uri="{0D108BD9-81ED-4DB2-BD59-A6C34878D82A}">
                    <a16:rowId xmlns:a16="http://schemas.microsoft.com/office/drawing/2014/main" val="10000"/>
                  </a:ext>
                </a:extLst>
              </a:tr>
              <a:tr h="283680">
                <a:tc>
                  <a:txBody>
                    <a:bodyPr/>
                    <a:lstStyle/>
                    <a:p>
                      <a:pPr algn="ctr">
                        <a:lnSpc>
                          <a:spcPct val="100000"/>
                        </a:lnSpc>
                        <a:spcBef>
                          <a:spcPts val="270"/>
                        </a:spcBef>
                      </a:pPr>
                      <a:r>
                        <a:rPr sz="1400" b="1" dirty="0">
                          <a:latin typeface="Calibri"/>
                          <a:cs typeface="Calibri"/>
                        </a:rPr>
                        <a:t>IBO</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gridSpan="5">
                  <a:txBody>
                    <a:bodyPr/>
                    <a:lstStyle/>
                    <a:p>
                      <a:pPr algn="ctr">
                        <a:lnSpc>
                          <a:spcPct val="100000"/>
                        </a:lnSpc>
                        <a:spcBef>
                          <a:spcPts val="270"/>
                        </a:spcBef>
                      </a:pPr>
                      <a:r>
                        <a:rPr sz="1400" spc="-10" dirty="0">
                          <a:latin typeface="Calibri"/>
                          <a:cs typeface="Calibri"/>
                        </a:rPr>
                        <a:t>Retail </a:t>
                      </a:r>
                      <a:r>
                        <a:rPr sz="1400" spc="-5" dirty="0">
                          <a:latin typeface="Calibri"/>
                          <a:cs typeface="Calibri"/>
                        </a:rPr>
                        <a:t>Bonus, Sponsor Bonus, and </a:t>
                      </a:r>
                      <a:r>
                        <a:rPr sz="1400" spc="-10" dirty="0">
                          <a:latin typeface="Calibri"/>
                          <a:cs typeface="Calibri"/>
                        </a:rPr>
                        <a:t>Pack </a:t>
                      </a:r>
                      <a:r>
                        <a:rPr sz="1400" spc="-5" dirty="0">
                          <a:latin typeface="Calibri"/>
                          <a:cs typeface="Calibri"/>
                        </a:rPr>
                        <a:t>Bonus</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extLst>
                  <a:ext uri="{0D108BD9-81ED-4DB2-BD59-A6C34878D82A}">
                    <a16:rowId xmlns:a16="http://schemas.microsoft.com/office/drawing/2014/main" val="10001"/>
                  </a:ext>
                </a:extLst>
              </a:tr>
              <a:tr h="283680">
                <a:tc>
                  <a:txBody>
                    <a:bodyPr/>
                    <a:lstStyle/>
                    <a:p>
                      <a:pPr algn="ctr">
                        <a:lnSpc>
                          <a:spcPct val="100000"/>
                        </a:lnSpc>
                        <a:spcBef>
                          <a:spcPts val="270"/>
                        </a:spcBef>
                      </a:pPr>
                      <a:r>
                        <a:rPr sz="1400" b="1" spc="-5" dirty="0">
                          <a:latin typeface="Calibri"/>
                          <a:cs typeface="Calibri"/>
                        </a:rPr>
                        <a:t>BRONZE</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73380">
                        <a:lnSpc>
                          <a:spcPct val="100000"/>
                        </a:lnSpc>
                        <a:spcBef>
                          <a:spcPts val="270"/>
                        </a:spcBef>
                      </a:pPr>
                      <a:r>
                        <a:rPr sz="1400" spc="-5" dirty="0">
                          <a:latin typeface="Calibri"/>
                          <a:cs typeface="Calibri"/>
                        </a:rPr>
                        <a:t>500</a:t>
                      </a:r>
                      <a:r>
                        <a:rPr sz="1400" spc="-10" dirty="0">
                          <a:latin typeface="Calibri"/>
                          <a:cs typeface="Calibri"/>
                        </a:rPr>
                        <a:t> PV</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0"/>
                        </a:spcBef>
                      </a:pPr>
                      <a:r>
                        <a:rPr sz="1400" dirty="0">
                          <a:latin typeface="Calibri"/>
                          <a:cs typeface="Calibri"/>
                        </a:rPr>
                        <a:t>-</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spcBef>
                          <a:spcPts val="270"/>
                        </a:spcBef>
                      </a:pPr>
                      <a:r>
                        <a:rPr sz="1400" dirty="0">
                          <a:latin typeface="Calibri"/>
                          <a:cs typeface="Calibri"/>
                        </a:rPr>
                        <a:t>-</a:t>
                      </a:r>
                      <a:endParaRPr sz="1400">
                        <a:latin typeface="Calibri"/>
                        <a:cs typeface="Calibri"/>
                      </a:endParaRPr>
                    </a:p>
                  </a:txBody>
                  <a:tcPr marL="0" marR="0" marT="3429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GHC250 – GHC5,000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83680">
                <a:tc>
                  <a:txBody>
                    <a:bodyPr/>
                    <a:lstStyle/>
                    <a:p>
                      <a:pPr algn="ctr">
                        <a:lnSpc>
                          <a:spcPct val="100000"/>
                        </a:lnSpc>
                        <a:spcBef>
                          <a:spcPts val="275"/>
                        </a:spcBef>
                      </a:pPr>
                      <a:r>
                        <a:rPr sz="1400" b="1" spc="-25" dirty="0">
                          <a:latin typeface="Calibri"/>
                          <a:cs typeface="Calibri"/>
                        </a:rPr>
                        <a:t>SILVER</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27660">
                        <a:lnSpc>
                          <a:spcPct val="100000"/>
                        </a:lnSpc>
                        <a:spcBef>
                          <a:spcPts val="275"/>
                        </a:spcBef>
                      </a:pPr>
                      <a:r>
                        <a:rPr sz="1400" spc="-5" dirty="0">
                          <a:latin typeface="Calibri"/>
                          <a:cs typeface="Calibri"/>
                        </a:rPr>
                        <a:t>1500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2000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GHC750 – GHC5,000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83680">
                <a:tc>
                  <a:txBody>
                    <a:bodyPr/>
                    <a:lstStyle/>
                    <a:p>
                      <a:pPr algn="ctr">
                        <a:lnSpc>
                          <a:spcPct val="100000"/>
                        </a:lnSpc>
                        <a:spcBef>
                          <a:spcPts val="275"/>
                        </a:spcBef>
                      </a:pPr>
                      <a:r>
                        <a:rPr sz="1400" b="1" spc="-5" dirty="0">
                          <a:latin typeface="Calibri"/>
                          <a:cs typeface="Calibri"/>
                        </a:rPr>
                        <a:t>GOLD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27660">
                        <a:lnSpc>
                          <a:spcPct val="100000"/>
                        </a:lnSpc>
                        <a:spcBef>
                          <a:spcPts val="275"/>
                        </a:spcBef>
                      </a:pPr>
                      <a:r>
                        <a:rPr sz="1400" spc="-5" dirty="0">
                          <a:latin typeface="Calibri"/>
                          <a:cs typeface="Calibri"/>
                        </a:rPr>
                        <a:t>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4000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 – GHC7,500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83680">
                <a:tc>
                  <a:txBody>
                    <a:bodyPr/>
                    <a:lstStyle/>
                    <a:p>
                      <a:pPr algn="ctr">
                        <a:lnSpc>
                          <a:spcPct val="100000"/>
                        </a:lnSpc>
                        <a:spcBef>
                          <a:spcPts val="275"/>
                        </a:spcBef>
                      </a:pPr>
                      <a:r>
                        <a:rPr sz="1400" b="1" spc="-20" dirty="0">
                          <a:latin typeface="Calibri"/>
                          <a:cs typeface="Calibri"/>
                        </a:rPr>
                        <a:t>PLATINUM</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04800">
                        <a:lnSpc>
                          <a:spcPct val="100000"/>
                        </a:lnSpc>
                        <a:spcBef>
                          <a:spcPts val="275"/>
                        </a:spcBef>
                      </a:pPr>
                      <a:r>
                        <a:rPr sz="1400" spc="-5" dirty="0">
                          <a:latin typeface="Calibri"/>
                          <a:cs typeface="Calibri"/>
                        </a:rPr>
                        <a:t>5,000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7,000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5,000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GHC2,500 – GHC15,000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83680">
                <a:tc>
                  <a:txBody>
                    <a:bodyPr/>
                    <a:lstStyle/>
                    <a:p>
                      <a:pPr algn="ctr">
                        <a:lnSpc>
                          <a:spcPct val="100000"/>
                        </a:lnSpc>
                        <a:spcBef>
                          <a:spcPts val="275"/>
                        </a:spcBef>
                      </a:pPr>
                      <a:r>
                        <a:rPr sz="1400" b="1" spc="-5" dirty="0">
                          <a:latin typeface="Calibri"/>
                          <a:cs typeface="Calibri"/>
                        </a:rPr>
                        <a:t>SAPPHIRE</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04800">
                        <a:lnSpc>
                          <a:spcPct val="100000"/>
                        </a:lnSpc>
                        <a:spcBef>
                          <a:spcPts val="275"/>
                        </a:spcBef>
                      </a:pPr>
                      <a:r>
                        <a:rPr sz="1400" spc="-5" dirty="0">
                          <a:latin typeface="Calibri"/>
                          <a:cs typeface="Calibri"/>
                        </a:rPr>
                        <a:t>7,500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10,500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7,000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GHC5,750 – GHC20,000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283680">
                <a:tc>
                  <a:txBody>
                    <a:bodyPr/>
                    <a:lstStyle/>
                    <a:p>
                      <a:pPr algn="ctr">
                        <a:lnSpc>
                          <a:spcPct val="100000"/>
                        </a:lnSpc>
                        <a:spcBef>
                          <a:spcPts val="275"/>
                        </a:spcBef>
                      </a:pPr>
                      <a:r>
                        <a:rPr sz="1400" b="1" spc="-15" dirty="0">
                          <a:latin typeface="Calibri"/>
                          <a:cs typeface="Calibri"/>
                        </a:rPr>
                        <a:t>RUBY</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10,000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15, </a:t>
                      </a:r>
                      <a:r>
                        <a:rPr sz="1400" dirty="0">
                          <a:latin typeface="Calibri"/>
                          <a:cs typeface="Calibri"/>
                        </a:rPr>
                        <a:t>000</a:t>
                      </a:r>
                      <a:r>
                        <a:rPr sz="1400" spc="-2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GHC5,000 – GHC30,000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283680">
                <a:tc>
                  <a:txBody>
                    <a:bodyPr/>
                    <a:lstStyle/>
                    <a:p>
                      <a:pPr algn="ctr">
                        <a:lnSpc>
                          <a:spcPct val="100000"/>
                        </a:lnSpc>
                        <a:spcBef>
                          <a:spcPts val="275"/>
                        </a:spcBef>
                      </a:pPr>
                      <a:r>
                        <a:rPr sz="1400" b="1" dirty="0">
                          <a:latin typeface="Calibri"/>
                          <a:cs typeface="Calibri"/>
                        </a:rPr>
                        <a:t>EMERALD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15,000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20,000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GHC7,500 – GHC40,000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r h="283680">
                <a:tc>
                  <a:txBody>
                    <a:bodyPr/>
                    <a:lstStyle/>
                    <a:p>
                      <a:pPr algn="ctr">
                        <a:lnSpc>
                          <a:spcPct val="100000"/>
                        </a:lnSpc>
                        <a:spcBef>
                          <a:spcPts val="275"/>
                        </a:spcBef>
                      </a:pP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20,000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35,000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GHC10,000 – GHC62,500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9"/>
                  </a:ext>
                </a:extLst>
              </a:tr>
              <a:tr h="283680">
                <a:tc>
                  <a:txBody>
                    <a:bodyPr/>
                    <a:lstStyle/>
                    <a:p>
                      <a:pPr algn="ctr">
                        <a:lnSpc>
                          <a:spcPct val="100000"/>
                        </a:lnSpc>
                        <a:spcBef>
                          <a:spcPts val="275"/>
                        </a:spcBef>
                      </a:pPr>
                      <a:r>
                        <a:rPr sz="1400" b="1" spc="-15" dirty="0">
                          <a:latin typeface="Calibri"/>
                          <a:cs typeface="Calibri"/>
                        </a:rPr>
                        <a:t>BLUE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50,000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20,000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GHC15,000 – GHC125,000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0"/>
                  </a:ext>
                </a:extLst>
              </a:tr>
              <a:tr h="309240">
                <a:tc>
                  <a:txBody>
                    <a:bodyPr/>
                    <a:lstStyle/>
                    <a:p>
                      <a:pPr algn="ctr">
                        <a:lnSpc>
                          <a:spcPct val="100000"/>
                        </a:lnSpc>
                        <a:spcBef>
                          <a:spcPts val="275"/>
                        </a:spcBef>
                      </a:pPr>
                      <a:r>
                        <a:rPr sz="1400" b="1" spc="-5" dirty="0">
                          <a:latin typeface="Calibri"/>
                          <a:cs typeface="Calibri"/>
                        </a:rPr>
                        <a:t>PRESIDENTIAL BLACK</a:t>
                      </a:r>
                      <a:r>
                        <a:rPr sz="1400" b="1" spc="-55"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75,000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25,000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1"/>
                  </a:ext>
                </a:extLst>
              </a:tr>
              <a:tr h="335160">
                <a:tc>
                  <a:txBody>
                    <a:bodyPr/>
                    <a:lstStyle/>
                    <a:p>
                      <a:pPr algn="ctr">
                        <a:lnSpc>
                          <a:spcPct val="100000"/>
                        </a:lnSpc>
                        <a:spcBef>
                          <a:spcPts val="275"/>
                        </a:spcBef>
                      </a:pPr>
                      <a:r>
                        <a:rPr sz="1400" b="1" dirty="0">
                          <a:latin typeface="Calibri"/>
                          <a:cs typeface="Calibri"/>
                        </a:rPr>
                        <a:t>CHAIRMAN </a:t>
                      </a:r>
                      <a:r>
                        <a:rPr sz="1400" b="1" spc="-5" dirty="0">
                          <a:latin typeface="Calibri"/>
                          <a:cs typeface="Calibri"/>
                        </a:rPr>
                        <a:t>BLACK</a:t>
                      </a:r>
                      <a:r>
                        <a:rPr sz="1400" b="1" spc="-65"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150,000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50,000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2"/>
                  </a:ext>
                </a:extLst>
              </a:tr>
              <a:tr h="317160">
                <a:tc>
                  <a:txBody>
                    <a:bodyPr/>
                    <a:lstStyle/>
                    <a:p>
                      <a:pPr algn="ctr">
                        <a:lnSpc>
                          <a:spcPct val="100000"/>
                        </a:lnSpc>
                        <a:spcBef>
                          <a:spcPts val="275"/>
                        </a:spcBef>
                      </a:pPr>
                      <a:r>
                        <a:rPr sz="1400" b="1" spc="-5" dirty="0">
                          <a:latin typeface="Calibri"/>
                          <a:cs typeface="Calibri"/>
                        </a:rPr>
                        <a:t>AMBASSADOR BLACK</a:t>
                      </a:r>
                      <a:r>
                        <a:rPr sz="1400" b="1" spc="-60"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300,000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100,000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3"/>
                  </a:ext>
                </a:extLst>
              </a:tr>
              <a:tr h="284760">
                <a:tc>
                  <a:txBody>
                    <a:bodyPr/>
                    <a:lstStyle/>
                    <a:p>
                      <a:pPr algn="ctr">
                        <a:lnSpc>
                          <a:spcPct val="100000"/>
                        </a:lnSpc>
                        <a:spcBef>
                          <a:spcPts val="280"/>
                        </a:spcBef>
                      </a:pPr>
                      <a:r>
                        <a:rPr sz="1400" b="1" spc="-5" dirty="0">
                          <a:latin typeface="Calibri"/>
                          <a:cs typeface="Calibri"/>
                        </a:rPr>
                        <a:t>CROWN</a:t>
                      </a:r>
                      <a:r>
                        <a:rPr sz="1400" b="1" spc="-30" dirty="0">
                          <a:latin typeface="Calibri"/>
                          <a:cs typeface="Calibri"/>
                        </a:rPr>
                        <a:t> </a:t>
                      </a:r>
                      <a:r>
                        <a:rPr sz="1400" b="1" spc="-5" dirty="0">
                          <a:latin typeface="Calibri"/>
                          <a:cs typeface="Calibri"/>
                        </a:rPr>
                        <a:t>DIAMOND</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80"/>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80"/>
                        </a:spcBef>
                      </a:pPr>
                      <a:r>
                        <a:rPr sz="1400" spc="-5" dirty="0">
                          <a:latin typeface="Calibri"/>
                          <a:cs typeface="Calibri"/>
                        </a:rPr>
                        <a:t>500,000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spcBef>
                          <a:spcPts val="280"/>
                        </a:spcBef>
                      </a:pPr>
                      <a:r>
                        <a:rPr sz="1400" spc="-5" dirty="0">
                          <a:latin typeface="Calibri"/>
                          <a:cs typeface="Calibri"/>
                        </a:rPr>
                        <a:t>125,000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GHC15,000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
        <p:nvSpPr>
          <p:cNvPr id="6" name="CustomShape 3"/>
          <p:cNvSpPr/>
          <p:nvPr/>
        </p:nvSpPr>
        <p:spPr>
          <a:xfrm>
            <a:off x="3730580" y="6127879"/>
            <a:ext cx="2410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i="1" strike="noStrike" spc="-1" dirty="0">
                <a:solidFill>
                  <a:srgbClr val="000000"/>
                </a:solidFill>
                <a:latin typeface="Calibri"/>
              </a:rPr>
              <a:t>*Team + Generational</a:t>
            </a:r>
            <a:endParaRPr lang="en-US" sz="1800" b="0" strike="noStrike" spc="-1" dirty="0">
              <a:latin typeface="Arial"/>
            </a:endParaRPr>
          </a:p>
          <a:p>
            <a:pPr>
              <a:lnSpc>
                <a:spcPct val="100000"/>
              </a:lnSpc>
            </a:pPr>
            <a:endParaRPr lang="en-US" sz="1800" b="0" strike="noStrike" spc="-1" dirty="0">
              <a:latin typeface="Arial"/>
            </a:endParaRPr>
          </a:p>
        </p:txBody>
      </p:sp>
    </p:spTree>
    <p:extLst>
      <p:ext uri="{BB962C8B-B14F-4D97-AF65-F5344CB8AC3E}">
        <p14:creationId xmlns:p14="http://schemas.microsoft.com/office/powerpoint/2010/main" val="3745577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76420" y="445795"/>
            <a:ext cx="5999080" cy="401648"/>
          </a:xfrm>
        </p:spPr>
        <p:txBody>
          <a:bodyPr/>
          <a:lstStyle/>
          <a:p>
            <a:r>
              <a:rPr lang="en-US" sz="2900" b="1" dirty="0">
                <a:solidFill>
                  <a:schemeClr val="bg1"/>
                </a:solidFill>
                <a:latin typeface="Calibri Light" panose="020F0302020204030204" pitchFamily="34" charset="0"/>
                <a:cs typeface="Calibri Light" panose="020F0302020204030204" pitchFamily="34" charset="0"/>
              </a:rPr>
              <a:t>GENERATIONAL BONUS (SPONSOR TREE)</a:t>
            </a:r>
          </a:p>
        </p:txBody>
      </p:sp>
      <p:sp>
        <p:nvSpPr>
          <p:cNvPr id="5" name="CustomShape 5"/>
          <p:cNvSpPr/>
          <p:nvPr/>
        </p:nvSpPr>
        <p:spPr>
          <a:xfrm>
            <a:off x="330160" y="228839"/>
            <a:ext cx="723960" cy="83556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6"/>
          <p:cNvSpPr/>
          <p:nvPr/>
        </p:nvSpPr>
        <p:spPr>
          <a:xfrm>
            <a:off x="362020" y="0"/>
            <a:ext cx="6602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7200" b="1" strike="noStrike" spc="-1" dirty="0">
                <a:solidFill>
                  <a:srgbClr val="F87102"/>
                </a:solidFill>
                <a:latin typeface="Calibri"/>
              </a:rPr>
              <a:t>5</a:t>
            </a:r>
            <a:endParaRPr lang="en-US" sz="7200" b="0" strike="noStrike" spc="-1" dirty="0">
              <a:solidFill>
                <a:srgbClr val="F87102"/>
              </a:solidFill>
              <a:latin typeface="Arial"/>
            </a:endParaRPr>
          </a:p>
        </p:txBody>
      </p:sp>
      <p:sp>
        <p:nvSpPr>
          <p:cNvPr id="7" name="CustomShape 2"/>
          <p:cNvSpPr/>
          <p:nvPr/>
        </p:nvSpPr>
        <p:spPr>
          <a:xfrm>
            <a:off x="172800" y="5688980"/>
            <a:ext cx="9460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Calibri"/>
              </a:rPr>
              <a:t>Based on your weekly Paid Rank you will receive a 7% MATCH on the Team Bonus of IBO’s in your Sponsor Team down through and including up to 10 Generations of Silver and above ranked leaders</a:t>
            </a:r>
            <a:endParaRPr lang="en-US" sz="1800" b="0" strike="noStrike" spc="-1">
              <a:latin typeface="Arial"/>
            </a:endParaRPr>
          </a:p>
        </p:txBody>
      </p:sp>
      <p:graphicFrame>
        <p:nvGraphicFramePr>
          <p:cNvPr id="8" name="Table 3"/>
          <p:cNvGraphicFramePr/>
          <p:nvPr/>
        </p:nvGraphicFramePr>
        <p:xfrm>
          <a:off x="348480" y="1222460"/>
          <a:ext cx="2721600" cy="4411560"/>
        </p:xfrm>
        <a:graphic>
          <a:graphicData uri="http://schemas.openxmlformats.org/drawingml/2006/table">
            <a:tbl>
              <a:tblPr/>
              <a:tblGrid>
                <a:gridCol w="1486440">
                  <a:extLst>
                    <a:ext uri="{9D8B030D-6E8A-4147-A177-3AD203B41FA5}">
                      <a16:colId xmlns:a16="http://schemas.microsoft.com/office/drawing/2014/main" val="20000"/>
                    </a:ext>
                  </a:extLst>
                </a:gridCol>
                <a:gridCol w="1235160">
                  <a:extLst>
                    <a:ext uri="{9D8B030D-6E8A-4147-A177-3AD203B41FA5}">
                      <a16:colId xmlns:a16="http://schemas.microsoft.com/office/drawing/2014/main" val="20001"/>
                    </a:ext>
                  </a:extLst>
                </a:gridCol>
              </a:tblGrid>
              <a:tr h="518040">
                <a:tc>
                  <a:txBody>
                    <a:bodyPr/>
                    <a:lstStyle/>
                    <a:p>
                      <a:pPr algn="ctr">
                        <a:lnSpc>
                          <a:spcPct val="100000"/>
                        </a:lnSpc>
                      </a:pPr>
                      <a:r>
                        <a:rPr lang="en-US" sz="1400" b="1" strike="noStrike" spc="-1">
                          <a:solidFill>
                            <a:srgbClr val="000000"/>
                          </a:solidFill>
                          <a:latin typeface="Calibri"/>
                        </a:rPr>
                        <a:t>RANK/BONUS</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a:txBody>
                    <a:bodyPr/>
                    <a:lstStyle/>
                    <a:p>
                      <a:pPr algn="ctr">
                        <a:lnSpc>
                          <a:spcPct val="100000"/>
                        </a:lnSpc>
                      </a:pPr>
                      <a:r>
                        <a:rPr lang="en-US" sz="1400" b="1" strike="noStrike" spc="-1">
                          <a:solidFill>
                            <a:srgbClr val="000000"/>
                          </a:solidFill>
                          <a:latin typeface="Calibri"/>
                        </a:rPr>
                        <a:t>Gen. 7% Match</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extLst>
                  <a:ext uri="{0D108BD9-81ED-4DB2-BD59-A6C34878D82A}">
                    <a16:rowId xmlns:a16="http://schemas.microsoft.com/office/drawing/2014/main" val="10000"/>
                  </a:ext>
                </a:extLst>
              </a:tr>
              <a:tr h="307800">
                <a:tc>
                  <a:txBody>
                    <a:bodyPr/>
                    <a:lstStyle/>
                    <a:p>
                      <a:pPr algn="ctr">
                        <a:lnSpc>
                          <a:spcPct val="100000"/>
                        </a:lnSpc>
                      </a:pPr>
                      <a:r>
                        <a:rPr lang="en-US" sz="1200" b="1" strike="noStrike" spc="-1">
                          <a:solidFill>
                            <a:srgbClr val="000000"/>
                          </a:solidFill>
                          <a:latin typeface="Calibri"/>
                        </a:rPr>
                        <a:t>GOLD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1"/>
                  </a:ext>
                </a:extLst>
              </a:tr>
              <a:tr h="307800">
                <a:tc>
                  <a:txBody>
                    <a:bodyPr/>
                    <a:lstStyle/>
                    <a:p>
                      <a:pPr algn="ctr">
                        <a:lnSpc>
                          <a:spcPct val="100000"/>
                        </a:lnSpc>
                      </a:pPr>
                      <a:r>
                        <a:rPr lang="en-US" sz="1200" b="1" strike="noStrike" spc="-1">
                          <a:solidFill>
                            <a:srgbClr val="000000"/>
                          </a:solidFill>
                          <a:latin typeface="Calibri"/>
                        </a:rPr>
                        <a:t>PLATINUM</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2</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2"/>
                  </a:ext>
                </a:extLst>
              </a:tr>
              <a:tr h="307800">
                <a:tc>
                  <a:txBody>
                    <a:bodyPr/>
                    <a:lstStyle/>
                    <a:p>
                      <a:pPr algn="ctr">
                        <a:lnSpc>
                          <a:spcPct val="100000"/>
                        </a:lnSpc>
                      </a:pPr>
                      <a:r>
                        <a:rPr lang="en-US" sz="1200" b="1" strike="noStrike" spc="-1">
                          <a:solidFill>
                            <a:srgbClr val="000000"/>
                          </a:solidFill>
                          <a:latin typeface="Calibri"/>
                        </a:rPr>
                        <a:t>SAPPHIRE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3"/>
                  </a:ext>
                </a:extLst>
              </a:tr>
              <a:tr h="307800">
                <a:tc>
                  <a:txBody>
                    <a:bodyPr/>
                    <a:lstStyle/>
                    <a:p>
                      <a:pPr algn="ctr">
                        <a:lnSpc>
                          <a:spcPct val="100000"/>
                        </a:lnSpc>
                      </a:pPr>
                      <a:r>
                        <a:rPr lang="en-US" sz="1200" b="1" strike="noStrike" spc="-1">
                          <a:solidFill>
                            <a:srgbClr val="000000"/>
                          </a:solidFill>
                          <a:latin typeface="Calibri"/>
                        </a:rPr>
                        <a:t>RUBY</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4</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4"/>
                  </a:ext>
                </a:extLst>
              </a:tr>
              <a:tr h="307800">
                <a:tc>
                  <a:txBody>
                    <a:bodyPr/>
                    <a:lstStyle/>
                    <a:p>
                      <a:pPr algn="ctr">
                        <a:lnSpc>
                          <a:spcPct val="100000"/>
                        </a:lnSpc>
                      </a:pPr>
                      <a:r>
                        <a:rPr lang="en-US" sz="1200" b="1" strike="noStrike" spc="-1">
                          <a:solidFill>
                            <a:srgbClr val="000000"/>
                          </a:solidFill>
                          <a:latin typeface="Calibri"/>
                        </a:rPr>
                        <a:t>EMERALD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4</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5"/>
                  </a:ext>
                </a:extLst>
              </a:tr>
              <a:tr h="307800">
                <a:tc>
                  <a:txBody>
                    <a:bodyPr/>
                    <a:lstStyle/>
                    <a:p>
                      <a:pPr algn="ctr">
                        <a:lnSpc>
                          <a:spcPct val="100000"/>
                        </a:lnSpc>
                      </a:pPr>
                      <a:r>
                        <a:rPr lang="en-US" sz="1200" b="1" strike="noStrike" spc="-1">
                          <a:solidFill>
                            <a:srgbClr val="000000"/>
                          </a:solidFill>
                          <a:latin typeface="Calibri"/>
                        </a:rPr>
                        <a:t>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5</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6"/>
                  </a:ext>
                </a:extLst>
              </a:tr>
              <a:tr h="307800">
                <a:tc>
                  <a:txBody>
                    <a:bodyPr/>
                    <a:lstStyle/>
                    <a:p>
                      <a:pPr algn="ctr">
                        <a:lnSpc>
                          <a:spcPct val="100000"/>
                        </a:lnSpc>
                      </a:pPr>
                      <a:r>
                        <a:rPr lang="en-US" sz="1200" b="1" strike="noStrike" spc="-1">
                          <a:solidFill>
                            <a:srgbClr val="000000"/>
                          </a:solidFill>
                          <a:latin typeface="Calibri"/>
                        </a:rPr>
                        <a:t>BLUE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6</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7"/>
                  </a:ext>
                </a:extLst>
              </a:tr>
              <a:tr h="456840">
                <a:tc>
                  <a:txBody>
                    <a:bodyPr/>
                    <a:lstStyle/>
                    <a:p>
                      <a:pPr algn="ctr">
                        <a:lnSpc>
                          <a:spcPct val="100000"/>
                        </a:lnSpc>
                      </a:pPr>
                      <a:r>
                        <a:rPr lang="en-US" sz="1200" b="1" strike="noStrike" spc="-1">
                          <a:solidFill>
                            <a:srgbClr val="000000"/>
                          </a:solidFill>
                          <a:latin typeface="Calibri"/>
                        </a:rPr>
                        <a:t>PRESIDENTIAL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7</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8"/>
                  </a:ext>
                </a:extLst>
              </a:tr>
              <a:tr h="456840">
                <a:tc>
                  <a:txBody>
                    <a:bodyPr/>
                    <a:lstStyle/>
                    <a:p>
                      <a:pPr algn="ctr">
                        <a:lnSpc>
                          <a:spcPct val="100000"/>
                        </a:lnSpc>
                      </a:pPr>
                      <a:r>
                        <a:rPr lang="en-US" sz="1200" b="1" strike="noStrike" spc="-1">
                          <a:solidFill>
                            <a:srgbClr val="000000"/>
                          </a:solidFill>
                          <a:latin typeface="Calibri"/>
                        </a:rPr>
                        <a:t>CHAIRMAN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9"/>
                  </a:ext>
                </a:extLst>
              </a:tr>
              <a:tr h="456840">
                <a:tc>
                  <a:txBody>
                    <a:bodyPr/>
                    <a:lstStyle/>
                    <a:p>
                      <a:pPr algn="ctr">
                        <a:lnSpc>
                          <a:spcPct val="100000"/>
                        </a:lnSpc>
                      </a:pPr>
                      <a:r>
                        <a:rPr lang="en-US" sz="1200" b="1" strike="noStrike" spc="-1">
                          <a:solidFill>
                            <a:srgbClr val="000000"/>
                          </a:solidFill>
                          <a:latin typeface="Calibri"/>
                        </a:rPr>
                        <a:t>AMBASSADOR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9</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10"/>
                  </a:ext>
                </a:extLst>
              </a:tr>
              <a:tr h="367200">
                <a:tc>
                  <a:txBody>
                    <a:bodyPr/>
                    <a:lstStyle/>
                    <a:p>
                      <a:pPr algn="ctr">
                        <a:lnSpc>
                          <a:spcPct val="100000"/>
                        </a:lnSpc>
                      </a:pPr>
                      <a:r>
                        <a:rPr lang="en-US" sz="1200" b="1" strike="noStrike" spc="-1">
                          <a:solidFill>
                            <a:srgbClr val="000000"/>
                          </a:solidFill>
                          <a:latin typeface="Calibri"/>
                        </a:rPr>
                        <a:t>CROWN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10</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11"/>
                  </a:ext>
                </a:extLst>
              </a:tr>
            </a:tbl>
          </a:graphicData>
        </a:graphic>
      </p:graphicFrame>
      <p:pic>
        <p:nvPicPr>
          <p:cNvPr id="9" name="Picture 10"/>
          <p:cNvPicPr/>
          <p:nvPr/>
        </p:nvPicPr>
        <p:blipFill>
          <a:blip r:embed="rId3"/>
          <a:stretch/>
        </p:blipFill>
        <p:spPr>
          <a:xfrm>
            <a:off x="3294000" y="1405700"/>
            <a:ext cx="6133680" cy="4254120"/>
          </a:xfrm>
          <a:prstGeom prst="rect">
            <a:avLst/>
          </a:prstGeom>
          <a:ln>
            <a:noFill/>
          </a:ln>
        </p:spPr>
      </p:pic>
      <p:sp>
        <p:nvSpPr>
          <p:cNvPr id="10" name="CustomShape 7"/>
          <p:cNvSpPr/>
          <p:nvPr/>
        </p:nvSpPr>
        <p:spPr>
          <a:xfrm>
            <a:off x="6364080" y="1888460"/>
            <a:ext cx="441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FFFFFF"/>
                </a:solidFill>
                <a:latin typeface="Calibri"/>
              </a:rPr>
              <a:t>You</a:t>
            </a:r>
            <a:endParaRPr lang="en-US" sz="1400" b="0" strike="noStrike" spc="-1">
              <a:latin typeface="Arial"/>
            </a:endParaRPr>
          </a:p>
        </p:txBody>
      </p:sp>
    </p:spTree>
    <p:extLst>
      <p:ext uri="{BB962C8B-B14F-4D97-AF65-F5344CB8AC3E}">
        <p14:creationId xmlns:p14="http://schemas.microsoft.com/office/powerpoint/2010/main" val="1276968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320" y="404271"/>
            <a:ext cx="2481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RANK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7200" b="1" strike="noStrike" spc="-1" dirty="0">
                <a:solidFill>
                  <a:srgbClr val="F87102"/>
                </a:solidFill>
                <a:latin typeface="Calibri"/>
              </a:rPr>
              <a:t>6</a:t>
            </a:r>
            <a:endParaRPr lang="en-US" sz="7200" b="0" strike="noStrike" spc="-1" dirty="0">
              <a:solidFill>
                <a:srgbClr val="F87102"/>
              </a:solidFill>
              <a:latin typeface="Arial"/>
            </a:endParaRPr>
          </a:p>
        </p:txBody>
      </p:sp>
      <p:sp>
        <p:nvSpPr>
          <p:cNvPr id="8" name="CustomShape 4"/>
          <p:cNvSpPr/>
          <p:nvPr/>
        </p:nvSpPr>
        <p:spPr>
          <a:xfrm>
            <a:off x="4258180" y="1685109"/>
            <a:ext cx="3269160" cy="360000"/>
          </a:xfrm>
          <a:prstGeom prst="homePlate">
            <a:avLst>
              <a:gd name="adj" fmla="val 50000"/>
            </a:avLst>
          </a:prstGeom>
          <a:solidFill>
            <a:srgbClr val="3C7060"/>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sz="1800" b="1" spc="-5" dirty="0">
                <a:solidFill>
                  <a:srgbClr val="FFFFFF"/>
                </a:solidFill>
                <a:latin typeface="Calibri"/>
                <a:cs typeface="Calibri"/>
              </a:rPr>
              <a:t>GHC750,000</a:t>
            </a:r>
            <a:endParaRPr lang="en-US" sz="1800" dirty="0">
              <a:latin typeface="Calibri"/>
              <a:cs typeface="Calibri"/>
            </a:endParaRPr>
          </a:p>
        </p:txBody>
      </p:sp>
      <p:sp>
        <p:nvSpPr>
          <p:cNvPr id="9" name="CustomShape 5"/>
          <p:cNvSpPr/>
          <p:nvPr/>
        </p:nvSpPr>
        <p:spPr>
          <a:xfrm>
            <a:off x="4258180" y="2231949"/>
            <a:ext cx="3089160" cy="360000"/>
          </a:xfrm>
          <a:prstGeom prst="homePlate">
            <a:avLst>
              <a:gd name="adj" fmla="val 50000"/>
            </a:avLst>
          </a:prstGeom>
          <a:solidFill>
            <a:srgbClr val="36827E"/>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spc="-5" dirty="0">
                <a:solidFill>
                  <a:srgbClr val="FFFFFF"/>
                </a:solidFill>
                <a:latin typeface="Calibri"/>
                <a:cs typeface="Calibri"/>
              </a:rPr>
              <a:t>GHC187,500</a:t>
            </a:r>
            <a:endParaRPr lang="en-US" sz="1800" dirty="0">
              <a:latin typeface="Calibri"/>
              <a:cs typeface="Calibri"/>
            </a:endParaRPr>
          </a:p>
        </p:txBody>
      </p:sp>
      <p:sp>
        <p:nvSpPr>
          <p:cNvPr id="10" name="CustomShape 6"/>
          <p:cNvSpPr/>
          <p:nvPr/>
        </p:nvSpPr>
        <p:spPr>
          <a:xfrm>
            <a:off x="4258180" y="2769429"/>
            <a:ext cx="2895120" cy="360000"/>
          </a:xfrm>
          <a:prstGeom prst="homePlate">
            <a:avLst>
              <a:gd name="adj" fmla="val 50000"/>
            </a:avLst>
          </a:prstGeom>
          <a:solidFill>
            <a:srgbClr val="22584B"/>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sz="1800" b="1" spc="-10" dirty="0">
                <a:solidFill>
                  <a:srgbClr val="FFFFFF"/>
                </a:solidFill>
                <a:latin typeface="Calibri"/>
                <a:cs typeface="Calibri"/>
              </a:rPr>
              <a:t>GHC87,500</a:t>
            </a:r>
            <a:endParaRPr lang="en-US" sz="1800" dirty="0">
              <a:latin typeface="Calibri"/>
              <a:cs typeface="Calibri"/>
            </a:endParaRPr>
          </a:p>
        </p:txBody>
      </p:sp>
      <p:sp>
        <p:nvSpPr>
          <p:cNvPr id="11" name="CustomShape 7"/>
          <p:cNvSpPr/>
          <p:nvPr/>
        </p:nvSpPr>
        <p:spPr>
          <a:xfrm>
            <a:off x="4258180" y="3305109"/>
            <a:ext cx="2659680" cy="360000"/>
          </a:xfrm>
          <a:prstGeom prst="homePlate">
            <a:avLst>
              <a:gd name="adj" fmla="val 50000"/>
            </a:avLst>
          </a:prstGeom>
          <a:solidFill>
            <a:srgbClr val="136F66"/>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dirty="0">
                <a:solidFill>
                  <a:srgbClr val="FFFFFF"/>
                </a:solidFill>
                <a:latin typeface="Calibri"/>
                <a:cs typeface="Calibri"/>
              </a:rPr>
              <a:t>GHC62,500</a:t>
            </a:r>
            <a:endParaRPr lang="en-US" sz="1800" dirty="0">
              <a:latin typeface="Calibri"/>
              <a:cs typeface="Calibri"/>
            </a:endParaRPr>
          </a:p>
        </p:txBody>
      </p:sp>
      <p:sp>
        <p:nvSpPr>
          <p:cNvPr id="12" name="CustomShape 8"/>
          <p:cNvSpPr/>
          <p:nvPr/>
        </p:nvSpPr>
        <p:spPr>
          <a:xfrm>
            <a:off x="4258180" y="3884709"/>
            <a:ext cx="2465640" cy="360000"/>
          </a:xfrm>
          <a:prstGeom prst="homePlate">
            <a:avLst>
              <a:gd name="adj" fmla="val 50000"/>
            </a:avLst>
          </a:prstGeom>
          <a:solidFill>
            <a:srgbClr val="236B73"/>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dirty="0">
                <a:solidFill>
                  <a:srgbClr val="FFFFFF"/>
                </a:solidFill>
                <a:latin typeface="Calibri"/>
                <a:cs typeface="Calibri"/>
              </a:rPr>
              <a:t>GHC37,500</a:t>
            </a:r>
            <a:endParaRPr lang="en-US" sz="1800" dirty="0">
              <a:latin typeface="Calibri"/>
              <a:cs typeface="Calibri"/>
            </a:endParaRPr>
          </a:p>
        </p:txBody>
      </p:sp>
      <p:sp>
        <p:nvSpPr>
          <p:cNvPr id="13" name="CustomShape 9"/>
          <p:cNvSpPr/>
          <p:nvPr/>
        </p:nvSpPr>
        <p:spPr>
          <a:xfrm>
            <a:off x="4258180" y="4391949"/>
            <a:ext cx="2285640" cy="360000"/>
          </a:xfrm>
          <a:prstGeom prst="homePlate">
            <a:avLst>
              <a:gd name="adj" fmla="val 50000"/>
            </a:avLst>
          </a:prstGeom>
          <a:solidFill>
            <a:schemeClr val="accent6">
              <a:lumMod val="75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dirty="0">
                <a:solidFill>
                  <a:srgbClr val="FFFFFF"/>
                </a:solidFill>
                <a:latin typeface="Calibri"/>
                <a:cs typeface="Calibri"/>
              </a:rPr>
              <a:t>GHC18,750</a:t>
            </a:r>
            <a:endParaRPr lang="en-US" sz="1800" dirty="0">
              <a:latin typeface="Calibri"/>
              <a:cs typeface="Calibri"/>
            </a:endParaRPr>
          </a:p>
        </p:txBody>
      </p:sp>
      <p:sp>
        <p:nvSpPr>
          <p:cNvPr id="14" name="CustomShape 10"/>
          <p:cNvSpPr/>
          <p:nvPr/>
        </p:nvSpPr>
        <p:spPr>
          <a:xfrm>
            <a:off x="4258180" y="4930869"/>
            <a:ext cx="1994760" cy="360000"/>
          </a:xfrm>
          <a:prstGeom prst="homePlate">
            <a:avLst>
              <a:gd name="adj" fmla="val 50000"/>
            </a:avLst>
          </a:prstGeom>
          <a:solidFill>
            <a:srgbClr val="92D050"/>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spc="-5" dirty="0">
                <a:solidFill>
                  <a:srgbClr val="FFFFFF"/>
                </a:solidFill>
                <a:latin typeface="Calibri"/>
                <a:cs typeface="Calibri"/>
              </a:rPr>
              <a:t>GHC12,500</a:t>
            </a:r>
            <a:endParaRPr lang="en-US" sz="1800" dirty="0">
              <a:latin typeface="Calibri"/>
              <a:cs typeface="Calibri"/>
            </a:endParaRPr>
          </a:p>
        </p:txBody>
      </p:sp>
      <p:sp>
        <p:nvSpPr>
          <p:cNvPr id="15" name="CustomShape 11"/>
          <p:cNvSpPr/>
          <p:nvPr/>
        </p:nvSpPr>
        <p:spPr>
          <a:xfrm>
            <a:off x="4258180" y="5501109"/>
            <a:ext cx="1814760" cy="360000"/>
          </a:xfrm>
          <a:prstGeom prst="homePlate">
            <a:avLst>
              <a:gd name="adj" fmla="val 50000"/>
            </a:avLst>
          </a:prstGeom>
          <a:solidFill>
            <a:schemeClr val="accent4">
              <a:lumMod val="75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spc="-5" dirty="0">
                <a:solidFill>
                  <a:srgbClr val="FFFFFF"/>
                </a:solidFill>
                <a:latin typeface="Calibri"/>
                <a:cs typeface="Calibri"/>
              </a:rPr>
              <a:t>GHC6,250</a:t>
            </a:r>
            <a:endParaRPr lang="en-US" sz="1800" dirty="0">
              <a:latin typeface="Calibri"/>
              <a:cs typeface="Calibri"/>
            </a:endParaRPr>
          </a:p>
        </p:txBody>
      </p:sp>
      <p:sp>
        <p:nvSpPr>
          <p:cNvPr id="16" name="CustomShape 12"/>
          <p:cNvSpPr/>
          <p:nvPr/>
        </p:nvSpPr>
        <p:spPr>
          <a:xfrm>
            <a:off x="4258180" y="6033189"/>
            <a:ext cx="1634400" cy="360000"/>
          </a:xfrm>
          <a:prstGeom prst="homePlate">
            <a:avLst>
              <a:gd name="adj" fmla="val 50000"/>
            </a:avLst>
          </a:prstGeom>
          <a:solidFill>
            <a:schemeClr val="bg2">
              <a:lumMod val="50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spc="-5" dirty="0">
                <a:solidFill>
                  <a:srgbClr val="FFFFFF"/>
                </a:solidFill>
                <a:latin typeface="Calibri"/>
                <a:cs typeface="Calibri"/>
              </a:rPr>
              <a:t>GHC5,000</a:t>
            </a:r>
            <a:endParaRPr lang="en-US" sz="1800" dirty="0">
              <a:latin typeface="Calibri"/>
              <a:cs typeface="Calibri"/>
            </a:endParaRPr>
          </a:p>
        </p:txBody>
      </p:sp>
      <p:sp>
        <p:nvSpPr>
          <p:cNvPr id="17" name="CustomShape 14"/>
          <p:cNvSpPr/>
          <p:nvPr/>
        </p:nvSpPr>
        <p:spPr>
          <a:xfrm>
            <a:off x="2179900" y="1187949"/>
            <a:ext cx="182556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CROWN  DIAMOND</a:t>
            </a:r>
            <a:endParaRPr lang="en-US" sz="1600" b="0" strike="noStrike" spc="-1">
              <a:latin typeface="Arial"/>
            </a:endParaRPr>
          </a:p>
        </p:txBody>
      </p:sp>
      <p:sp>
        <p:nvSpPr>
          <p:cNvPr id="18" name="CustomShape 15"/>
          <p:cNvSpPr/>
          <p:nvPr/>
        </p:nvSpPr>
        <p:spPr>
          <a:xfrm>
            <a:off x="2352340" y="1572789"/>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500" b="1" strike="noStrike" spc="-1">
                <a:solidFill>
                  <a:srgbClr val="000000"/>
                </a:solidFill>
                <a:latin typeface="Calibri"/>
              </a:rPr>
              <a:t>AMBASSADOR </a:t>
            </a:r>
            <a:endParaRPr lang="en-US" sz="1500" b="0" strike="noStrike" spc="-1">
              <a:latin typeface="Arial"/>
            </a:endParaRPr>
          </a:p>
          <a:p>
            <a:pPr algn="ctr">
              <a:lnSpc>
                <a:spcPct val="100000"/>
              </a:lnSpc>
            </a:pPr>
            <a:r>
              <a:rPr lang="en-US" sz="1500" b="1" strike="noStrike" spc="-1">
                <a:solidFill>
                  <a:srgbClr val="000000"/>
                </a:solidFill>
                <a:latin typeface="Calibri"/>
              </a:rPr>
              <a:t>BLACK DIAMOND</a:t>
            </a:r>
            <a:endParaRPr lang="en-US" sz="1500" b="0" strike="noStrike" spc="-1">
              <a:latin typeface="Arial"/>
            </a:endParaRPr>
          </a:p>
        </p:txBody>
      </p:sp>
      <p:sp>
        <p:nvSpPr>
          <p:cNvPr id="19" name="CustomShape 16"/>
          <p:cNvSpPr/>
          <p:nvPr/>
        </p:nvSpPr>
        <p:spPr>
          <a:xfrm>
            <a:off x="2359540" y="2182629"/>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500" b="1" strike="noStrike" spc="-1">
                <a:solidFill>
                  <a:srgbClr val="000000"/>
                </a:solidFill>
                <a:latin typeface="Calibri"/>
              </a:rPr>
              <a:t>CHAIRMAN </a:t>
            </a:r>
            <a:endParaRPr lang="en-US" sz="1500" b="0" strike="noStrike" spc="-1">
              <a:latin typeface="Arial"/>
            </a:endParaRPr>
          </a:p>
          <a:p>
            <a:pPr algn="ctr">
              <a:lnSpc>
                <a:spcPct val="100000"/>
              </a:lnSpc>
            </a:pPr>
            <a:r>
              <a:rPr lang="en-US" sz="1500" b="1" strike="noStrike" spc="-1">
                <a:solidFill>
                  <a:srgbClr val="000000"/>
                </a:solidFill>
                <a:latin typeface="Calibri"/>
              </a:rPr>
              <a:t>BLACK DIAMOND</a:t>
            </a:r>
            <a:endParaRPr lang="en-US" sz="1500" b="0" strike="noStrike" spc="-1">
              <a:latin typeface="Arial"/>
            </a:endParaRPr>
          </a:p>
        </p:txBody>
      </p:sp>
      <p:sp>
        <p:nvSpPr>
          <p:cNvPr id="20" name="CustomShape 17"/>
          <p:cNvSpPr/>
          <p:nvPr/>
        </p:nvSpPr>
        <p:spPr>
          <a:xfrm>
            <a:off x="2381140" y="2751069"/>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500" b="1" strike="noStrike" spc="-1">
                <a:solidFill>
                  <a:srgbClr val="000000"/>
                </a:solidFill>
                <a:latin typeface="Calibri"/>
              </a:rPr>
              <a:t>PRESIDENTIAL  </a:t>
            </a:r>
            <a:endParaRPr lang="en-US" sz="1500" b="0" strike="noStrike" spc="-1">
              <a:latin typeface="Arial"/>
            </a:endParaRPr>
          </a:p>
          <a:p>
            <a:pPr algn="ctr">
              <a:lnSpc>
                <a:spcPct val="100000"/>
              </a:lnSpc>
            </a:pPr>
            <a:r>
              <a:rPr lang="en-US" sz="1500" b="1" strike="noStrike" spc="-1">
                <a:solidFill>
                  <a:srgbClr val="000000"/>
                </a:solidFill>
                <a:latin typeface="Calibri"/>
              </a:rPr>
              <a:t>BLACK DIAMOND</a:t>
            </a:r>
            <a:endParaRPr lang="en-US" sz="1500" b="0" strike="noStrike" spc="-1">
              <a:latin typeface="Arial"/>
            </a:endParaRPr>
          </a:p>
        </p:txBody>
      </p:sp>
      <p:sp>
        <p:nvSpPr>
          <p:cNvPr id="21" name="CustomShape 18"/>
          <p:cNvSpPr/>
          <p:nvPr/>
        </p:nvSpPr>
        <p:spPr>
          <a:xfrm>
            <a:off x="2381140" y="3338229"/>
            <a:ext cx="15343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BLUE DIAMOND</a:t>
            </a:r>
            <a:endParaRPr lang="en-US" sz="1600" b="0" strike="noStrike" spc="-1">
              <a:latin typeface="Arial"/>
            </a:endParaRPr>
          </a:p>
        </p:txBody>
      </p:sp>
      <p:sp>
        <p:nvSpPr>
          <p:cNvPr id="22" name="CustomShape 19"/>
          <p:cNvSpPr/>
          <p:nvPr/>
        </p:nvSpPr>
        <p:spPr>
          <a:xfrm>
            <a:off x="2674900" y="3873909"/>
            <a:ext cx="10620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DIAMOND</a:t>
            </a:r>
            <a:endParaRPr lang="en-US" sz="1600" b="0" strike="noStrike" spc="-1">
              <a:latin typeface="Arial"/>
            </a:endParaRPr>
          </a:p>
        </p:txBody>
      </p:sp>
      <p:sp>
        <p:nvSpPr>
          <p:cNvPr id="23" name="CustomShape 20"/>
          <p:cNvSpPr/>
          <p:nvPr/>
        </p:nvSpPr>
        <p:spPr>
          <a:xfrm>
            <a:off x="2731060" y="4350909"/>
            <a:ext cx="10069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EMERALD</a:t>
            </a:r>
            <a:endParaRPr lang="en-US" sz="1600" b="0" strike="noStrike" spc="-1">
              <a:latin typeface="Arial"/>
            </a:endParaRPr>
          </a:p>
        </p:txBody>
      </p:sp>
      <p:sp>
        <p:nvSpPr>
          <p:cNvPr id="24" name="CustomShape 21"/>
          <p:cNvSpPr/>
          <p:nvPr/>
        </p:nvSpPr>
        <p:spPr>
          <a:xfrm>
            <a:off x="2913580" y="4929429"/>
            <a:ext cx="6397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RUBY</a:t>
            </a:r>
            <a:endParaRPr lang="en-US" sz="1600" b="0" strike="noStrike" spc="-1">
              <a:latin typeface="Arial"/>
            </a:endParaRPr>
          </a:p>
        </p:txBody>
      </p:sp>
      <p:sp>
        <p:nvSpPr>
          <p:cNvPr id="25" name="CustomShape 22"/>
          <p:cNvSpPr/>
          <p:nvPr/>
        </p:nvSpPr>
        <p:spPr>
          <a:xfrm>
            <a:off x="2731420" y="5422629"/>
            <a:ext cx="10087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SAPPHIRE</a:t>
            </a:r>
            <a:endParaRPr lang="en-US" sz="1600" b="0" strike="noStrike" spc="-1">
              <a:latin typeface="Arial"/>
            </a:endParaRPr>
          </a:p>
        </p:txBody>
      </p:sp>
      <p:sp>
        <p:nvSpPr>
          <p:cNvPr id="26" name="CustomShape 23"/>
          <p:cNvSpPr/>
          <p:nvPr/>
        </p:nvSpPr>
        <p:spPr>
          <a:xfrm>
            <a:off x="2710540" y="5929869"/>
            <a:ext cx="107856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rPr>
              <a:t>PLATINUM</a:t>
            </a:r>
            <a:endParaRPr lang="en-US" sz="1600" b="0" strike="noStrike" spc="-1">
              <a:latin typeface="Arial"/>
            </a:endParaRPr>
          </a:p>
        </p:txBody>
      </p:sp>
      <p:sp>
        <p:nvSpPr>
          <p:cNvPr id="27" name="CustomShape 13"/>
          <p:cNvSpPr/>
          <p:nvPr/>
        </p:nvSpPr>
        <p:spPr>
          <a:xfrm>
            <a:off x="4258180" y="1187949"/>
            <a:ext cx="3477240" cy="360000"/>
          </a:xfrm>
          <a:prstGeom prst="homePlate">
            <a:avLst>
              <a:gd name="adj" fmla="val 50000"/>
            </a:avLst>
          </a:prstGeom>
          <a:solidFill>
            <a:srgbClr val="2B4A4F"/>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a:lnSpc>
                <a:spcPct val="100000"/>
              </a:lnSpc>
              <a:spcBef>
                <a:spcPts val="100"/>
              </a:spcBef>
            </a:pPr>
            <a:r>
              <a:rPr lang="en-US" b="1" spc="-5" dirty="0">
                <a:solidFill>
                  <a:srgbClr val="FFFFFF"/>
                </a:solidFill>
                <a:latin typeface="Calibri"/>
                <a:cs typeface="Calibri"/>
              </a:rPr>
              <a:t>GHC1,250,000</a:t>
            </a:r>
            <a:endParaRPr lang="en-US" sz="1800" dirty="0">
              <a:latin typeface="Calibri"/>
              <a:cs typeface="Calibri"/>
            </a:endParaRPr>
          </a:p>
        </p:txBody>
      </p:sp>
    </p:spTree>
    <p:extLst>
      <p:ext uri="{BB962C8B-B14F-4D97-AF65-F5344CB8AC3E}">
        <p14:creationId xmlns:p14="http://schemas.microsoft.com/office/powerpoint/2010/main" val="2657901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191" y="202090"/>
            <a:ext cx="3484480"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LIFESYTLE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r>
              <a:rPr lang="en-US" sz="7200" b="1" spc="-1" dirty="0">
                <a:solidFill>
                  <a:srgbClr val="F87102"/>
                </a:solidFill>
                <a:latin typeface="Calibri"/>
              </a:rPr>
              <a:t>7</a:t>
            </a:r>
            <a:endParaRPr lang="en-US" sz="7200" spc="-1" dirty="0">
              <a:solidFill>
                <a:srgbClr val="F87102"/>
              </a:solidFill>
            </a:endParaRPr>
          </a:p>
        </p:txBody>
      </p:sp>
      <p:graphicFrame>
        <p:nvGraphicFramePr>
          <p:cNvPr id="28" name="object 10">
            <a:extLst>
              <a:ext uri="{FF2B5EF4-FFF2-40B4-BE49-F238E27FC236}">
                <a16:creationId xmlns:a16="http://schemas.microsoft.com/office/drawing/2014/main" id="{FEEA71F8-1CAF-41BE-A824-50991C6EFB81}"/>
              </a:ext>
            </a:extLst>
          </p:cNvPr>
          <p:cNvGraphicFramePr>
            <a:graphicFrameLocks noGrp="1"/>
          </p:cNvGraphicFramePr>
          <p:nvPr>
            <p:extLst>
              <p:ext uri="{D42A27DB-BD31-4B8C-83A1-F6EECF244321}">
                <p14:modId xmlns:p14="http://schemas.microsoft.com/office/powerpoint/2010/main" val="3652527501"/>
              </p:ext>
            </p:extLst>
          </p:nvPr>
        </p:nvGraphicFramePr>
        <p:xfrm>
          <a:off x="1251419" y="1751879"/>
          <a:ext cx="7717154" cy="3685284"/>
        </p:xfrm>
        <a:graphic>
          <a:graphicData uri="http://schemas.openxmlformats.org/drawingml/2006/table">
            <a:tbl>
              <a:tblPr firstRow="1" bandRow="1">
                <a:tableStyleId>{2D5ABB26-0587-4C30-8999-92F81FD0307C}</a:tableStyleId>
              </a:tblPr>
              <a:tblGrid>
                <a:gridCol w="3789679">
                  <a:extLst>
                    <a:ext uri="{9D8B030D-6E8A-4147-A177-3AD203B41FA5}">
                      <a16:colId xmlns:a16="http://schemas.microsoft.com/office/drawing/2014/main" val="20000"/>
                    </a:ext>
                  </a:extLst>
                </a:gridCol>
                <a:gridCol w="3927475">
                  <a:extLst>
                    <a:ext uri="{9D8B030D-6E8A-4147-A177-3AD203B41FA5}">
                      <a16:colId xmlns:a16="http://schemas.microsoft.com/office/drawing/2014/main" val="20001"/>
                    </a:ext>
                  </a:extLst>
                </a:gridCol>
              </a:tblGrid>
              <a:tr h="624077">
                <a:tc>
                  <a:txBody>
                    <a:bodyPr/>
                    <a:lstStyle/>
                    <a:p>
                      <a:pPr algn="ctr">
                        <a:lnSpc>
                          <a:spcPct val="100000"/>
                        </a:lnSpc>
                        <a:spcBef>
                          <a:spcPts val="260"/>
                        </a:spcBef>
                      </a:pPr>
                      <a:r>
                        <a:rPr sz="1600" b="1" spc="-5" dirty="0">
                          <a:latin typeface="Calibri"/>
                          <a:cs typeface="Calibri"/>
                        </a:rPr>
                        <a:t>RANK</a:t>
                      </a:r>
                      <a:endParaRPr sz="1600">
                        <a:latin typeface="Calibri"/>
                        <a:cs typeface="Calibri"/>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1270" algn="ctr">
                        <a:lnSpc>
                          <a:spcPct val="100000"/>
                        </a:lnSpc>
                        <a:spcBef>
                          <a:spcPts val="260"/>
                        </a:spcBef>
                      </a:pPr>
                      <a:r>
                        <a:rPr sz="1600" b="1" spc="-10" dirty="0">
                          <a:latin typeface="Calibri"/>
                          <a:cs typeface="Calibri"/>
                        </a:rPr>
                        <a:t>LIFESTYLE</a:t>
                      </a:r>
                      <a:r>
                        <a:rPr sz="1600" b="1" dirty="0">
                          <a:latin typeface="Calibri"/>
                          <a:cs typeface="Calibri"/>
                        </a:rPr>
                        <a:t> </a:t>
                      </a:r>
                      <a:r>
                        <a:rPr sz="1600" b="1" spc="-5" dirty="0">
                          <a:latin typeface="Calibri"/>
                          <a:cs typeface="Calibri"/>
                        </a:rPr>
                        <a:t>BONUS*</a:t>
                      </a:r>
                      <a:endParaRPr sz="1600">
                        <a:latin typeface="Calibri"/>
                        <a:cs typeface="Calibri"/>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437261">
                <a:tc>
                  <a:txBody>
                    <a:bodyPr/>
                    <a:lstStyle/>
                    <a:p>
                      <a:pPr algn="ctr">
                        <a:lnSpc>
                          <a:spcPct val="100000"/>
                        </a:lnSpc>
                        <a:spcBef>
                          <a:spcPts val="265"/>
                        </a:spcBef>
                      </a:pPr>
                      <a:r>
                        <a:rPr sz="1600" b="1" spc="-5" dirty="0">
                          <a:latin typeface="Calibri"/>
                          <a:cs typeface="Calibri"/>
                        </a:rPr>
                        <a:t>BRONZE</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GHC250/Month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1"/>
                  </a:ext>
                </a:extLst>
              </a:tr>
              <a:tr h="437388">
                <a:tc>
                  <a:txBody>
                    <a:bodyPr/>
                    <a:lstStyle/>
                    <a:p>
                      <a:pPr algn="ctr">
                        <a:lnSpc>
                          <a:spcPct val="100000"/>
                        </a:lnSpc>
                        <a:spcBef>
                          <a:spcPts val="265"/>
                        </a:spcBef>
                      </a:pPr>
                      <a:r>
                        <a:rPr sz="1600" b="1" spc="-30" dirty="0">
                          <a:latin typeface="Calibri"/>
                          <a:cs typeface="Calibri"/>
                        </a:rPr>
                        <a:t>SILVER</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GHC750/Month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2"/>
                  </a:ext>
                </a:extLst>
              </a:tr>
              <a:tr h="437261">
                <a:tc>
                  <a:txBody>
                    <a:bodyPr/>
                    <a:lstStyle/>
                    <a:p>
                      <a:pPr algn="ctr">
                        <a:lnSpc>
                          <a:spcPct val="100000"/>
                        </a:lnSpc>
                        <a:spcBef>
                          <a:spcPts val="265"/>
                        </a:spcBef>
                      </a:pPr>
                      <a:r>
                        <a:rPr sz="1600" b="1" spc="-10" dirty="0">
                          <a:latin typeface="Calibri"/>
                          <a:cs typeface="Calibri"/>
                        </a:rPr>
                        <a:t>GOLD</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GHC1,500/Month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3"/>
                  </a:ext>
                </a:extLst>
              </a:tr>
              <a:tr h="437388">
                <a:tc>
                  <a:txBody>
                    <a:bodyPr/>
                    <a:lstStyle/>
                    <a:p>
                      <a:pPr marL="635" algn="ctr">
                        <a:lnSpc>
                          <a:spcPct val="100000"/>
                        </a:lnSpc>
                        <a:spcBef>
                          <a:spcPts val="265"/>
                        </a:spcBef>
                      </a:pPr>
                      <a:r>
                        <a:rPr sz="1600" b="1" spc="-25" dirty="0">
                          <a:latin typeface="Calibri"/>
                          <a:cs typeface="Calibri"/>
                        </a:rPr>
                        <a:t>PLATINUM</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GHC2,500/ 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4"/>
                  </a:ext>
                </a:extLst>
              </a:tr>
              <a:tr h="437260">
                <a:tc>
                  <a:txBody>
                    <a:bodyPr/>
                    <a:lstStyle/>
                    <a:p>
                      <a:pPr algn="ctr">
                        <a:lnSpc>
                          <a:spcPct val="100000"/>
                        </a:lnSpc>
                        <a:spcBef>
                          <a:spcPts val="265"/>
                        </a:spcBef>
                      </a:pPr>
                      <a:r>
                        <a:rPr sz="1600" b="1" spc="-10" dirty="0">
                          <a:latin typeface="Calibri"/>
                          <a:cs typeface="Calibri"/>
                        </a:rPr>
                        <a:t>SAPPHIRE</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GHC3,750/Month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5"/>
                  </a:ext>
                </a:extLst>
              </a:tr>
              <a:tr h="437388">
                <a:tc>
                  <a:txBody>
                    <a:bodyPr/>
                    <a:lstStyle/>
                    <a:p>
                      <a:pPr algn="ctr">
                        <a:lnSpc>
                          <a:spcPct val="100000"/>
                        </a:lnSpc>
                        <a:spcBef>
                          <a:spcPts val="265"/>
                        </a:spcBef>
                      </a:pPr>
                      <a:r>
                        <a:rPr sz="1600" b="1" spc="-20" dirty="0">
                          <a:latin typeface="Calibri"/>
                          <a:cs typeface="Calibri"/>
                        </a:rPr>
                        <a:t>RUBY</a:t>
                      </a:r>
                      <a:endParaRPr sz="1600">
                        <a:latin typeface="Calibri"/>
                        <a:cs typeface="Calibri"/>
                      </a:endParaRPr>
                    </a:p>
                  </a:txBody>
                  <a:tcPr marL="0" marR="0" marT="3365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GHC4,500/Month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6"/>
                  </a:ext>
                </a:extLst>
              </a:tr>
              <a:tr h="437261">
                <a:tc>
                  <a:txBody>
                    <a:bodyPr/>
                    <a:lstStyle/>
                    <a:p>
                      <a:pPr marL="1270" algn="ctr">
                        <a:lnSpc>
                          <a:spcPct val="100000"/>
                        </a:lnSpc>
                        <a:spcBef>
                          <a:spcPts val="270"/>
                        </a:spcBef>
                      </a:pPr>
                      <a:r>
                        <a:rPr sz="1600" b="1" spc="-5" dirty="0">
                          <a:latin typeface="Calibri"/>
                          <a:cs typeface="Calibri"/>
                        </a:rPr>
                        <a:t>EMERALD</a:t>
                      </a:r>
                      <a:endParaRPr sz="1600">
                        <a:latin typeface="Calibri"/>
                        <a:cs typeface="Calibri"/>
                      </a:endParaRPr>
                    </a:p>
                  </a:txBody>
                  <a:tcPr marL="0" marR="0" marT="3429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600" b="1" strike="noStrike" spc="-1" dirty="0">
                          <a:solidFill>
                            <a:srgbClr val="FFFFFF"/>
                          </a:solidFill>
                          <a:latin typeface="Calibri"/>
                        </a:rPr>
                        <a:t>GHC5,500/Month</a:t>
                      </a:r>
                      <a:endParaRPr lang="en-US" sz="16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7"/>
                  </a:ext>
                </a:extLst>
              </a:tr>
            </a:tbl>
          </a:graphicData>
        </a:graphic>
      </p:graphicFrame>
      <p:sp>
        <p:nvSpPr>
          <p:cNvPr id="29" name="object 11">
            <a:extLst>
              <a:ext uri="{FF2B5EF4-FFF2-40B4-BE49-F238E27FC236}">
                <a16:creationId xmlns:a16="http://schemas.microsoft.com/office/drawing/2014/main" id="{38181520-50BA-4527-ACD2-DE0D7E30287B}"/>
              </a:ext>
            </a:extLst>
          </p:cNvPr>
          <p:cNvSpPr txBox="1"/>
          <p:nvPr/>
        </p:nvSpPr>
        <p:spPr>
          <a:xfrm>
            <a:off x="262864" y="1279440"/>
            <a:ext cx="9554845"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libri"/>
                <a:cs typeface="Calibri"/>
              </a:rPr>
              <a:t>* </a:t>
            </a:r>
            <a:r>
              <a:rPr spc="-5" dirty="0">
                <a:solidFill>
                  <a:prstClr val="black"/>
                </a:solidFill>
                <a:latin typeface="Calibri"/>
                <a:cs typeface="Calibri"/>
              </a:rPr>
              <a:t>The </a:t>
            </a:r>
            <a:r>
              <a:rPr spc="-10" dirty="0">
                <a:solidFill>
                  <a:prstClr val="black"/>
                </a:solidFill>
                <a:latin typeface="Calibri"/>
                <a:cs typeface="Calibri"/>
              </a:rPr>
              <a:t>LIFESTYLE </a:t>
            </a:r>
            <a:r>
              <a:rPr dirty="0">
                <a:solidFill>
                  <a:prstClr val="black"/>
                </a:solidFill>
                <a:latin typeface="Calibri"/>
                <a:cs typeface="Calibri"/>
              </a:rPr>
              <a:t>BONUS is </a:t>
            </a:r>
            <a:r>
              <a:rPr spc="-15" dirty="0">
                <a:solidFill>
                  <a:prstClr val="black"/>
                </a:solidFill>
                <a:latin typeface="Calibri"/>
                <a:cs typeface="Calibri"/>
              </a:rPr>
              <a:t>payed </a:t>
            </a:r>
            <a:r>
              <a:rPr spc="-5" dirty="0">
                <a:solidFill>
                  <a:prstClr val="black"/>
                </a:solidFill>
                <a:latin typeface="Calibri"/>
                <a:cs typeface="Calibri"/>
              </a:rPr>
              <a:t>on </a:t>
            </a:r>
            <a:r>
              <a:rPr dirty="0">
                <a:solidFill>
                  <a:prstClr val="black"/>
                </a:solidFill>
                <a:latin typeface="Calibri"/>
                <a:cs typeface="Calibri"/>
              </a:rPr>
              <a:t>the </a:t>
            </a:r>
            <a:r>
              <a:rPr spc="-10" dirty="0">
                <a:solidFill>
                  <a:prstClr val="black"/>
                </a:solidFill>
                <a:latin typeface="Calibri"/>
                <a:cs typeface="Calibri"/>
              </a:rPr>
              <a:t>highest </a:t>
            </a:r>
            <a:r>
              <a:rPr spc="-5" dirty="0">
                <a:solidFill>
                  <a:prstClr val="black"/>
                </a:solidFill>
                <a:latin typeface="Calibri"/>
                <a:cs typeface="Calibri"/>
              </a:rPr>
              <a:t>qualified </a:t>
            </a:r>
            <a:r>
              <a:rPr spc="-10" dirty="0">
                <a:solidFill>
                  <a:prstClr val="black"/>
                </a:solidFill>
                <a:latin typeface="Calibri"/>
                <a:cs typeface="Calibri"/>
              </a:rPr>
              <a:t>rank </a:t>
            </a:r>
            <a:r>
              <a:rPr spc="-5" dirty="0">
                <a:solidFill>
                  <a:prstClr val="black"/>
                </a:solidFill>
                <a:latin typeface="Calibri"/>
                <a:cs typeface="Calibri"/>
              </a:rPr>
              <a:t>achieved twice within </a:t>
            </a:r>
            <a:r>
              <a:rPr dirty="0">
                <a:solidFill>
                  <a:prstClr val="black"/>
                </a:solidFill>
                <a:latin typeface="Calibri"/>
                <a:cs typeface="Calibri"/>
              </a:rPr>
              <a:t>a </a:t>
            </a:r>
            <a:r>
              <a:rPr spc="-5" dirty="0">
                <a:solidFill>
                  <a:prstClr val="black"/>
                </a:solidFill>
                <a:latin typeface="Calibri"/>
                <a:cs typeface="Calibri"/>
              </a:rPr>
              <a:t>calendar</a:t>
            </a:r>
            <a:r>
              <a:rPr spc="235" dirty="0">
                <a:solidFill>
                  <a:prstClr val="black"/>
                </a:solidFill>
                <a:latin typeface="Calibri"/>
                <a:cs typeface="Calibri"/>
              </a:rPr>
              <a:t> </a:t>
            </a:r>
            <a:r>
              <a:rPr spc="-5" dirty="0">
                <a:solidFill>
                  <a:prstClr val="black"/>
                </a:solidFill>
                <a:latin typeface="Calibri"/>
                <a:cs typeface="Calibri"/>
              </a:rPr>
              <a:t>month.</a:t>
            </a:r>
            <a:endParaRPr>
              <a:solidFill>
                <a:prstClr val="black"/>
              </a:solidFill>
              <a:latin typeface="Calibri"/>
              <a:cs typeface="Calibri"/>
            </a:endParaRPr>
          </a:p>
        </p:txBody>
      </p:sp>
      <p:sp>
        <p:nvSpPr>
          <p:cNvPr id="30" name="object 12">
            <a:extLst>
              <a:ext uri="{FF2B5EF4-FFF2-40B4-BE49-F238E27FC236}">
                <a16:creationId xmlns:a16="http://schemas.microsoft.com/office/drawing/2014/main" id="{347126E7-11C5-45D9-AF80-19108A23EDFE}"/>
              </a:ext>
            </a:extLst>
          </p:cNvPr>
          <p:cNvSpPr txBox="1"/>
          <p:nvPr/>
        </p:nvSpPr>
        <p:spPr>
          <a:xfrm>
            <a:off x="1882140" y="5472963"/>
            <a:ext cx="6141720" cy="848994"/>
          </a:xfrm>
          <a:prstGeom prst="rect">
            <a:avLst/>
          </a:prstGeom>
        </p:spPr>
        <p:txBody>
          <a:bodyPr vert="horz" wrap="square" lIns="0" tIns="12700" rIns="0" bIns="0" rtlCol="0">
            <a:spAutoFit/>
          </a:bodyPr>
          <a:lstStyle/>
          <a:p>
            <a:pPr marL="12700">
              <a:spcBef>
                <a:spcPts val="100"/>
              </a:spcBef>
            </a:pPr>
            <a:r>
              <a:rPr b="1" spc="-5" dirty="0">
                <a:solidFill>
                  <a:prstClr val="black"/>
                </a:solidFill>
                <a:latin typeface="Calibri"/>
                <a:cs typeface="Calibri"/>
              </a:rPr>
              <a:t>Example:</a:t>
            </a:r>
            <a:endParaRPr dirty="0">
              <a:solidFill>
                <a:prstClr val="black"/>
              </a:solidFill>
              <a:latin typeface="Calibri"/>
              <a:cs typeface="Calibri"/>
            </a:endParaRPr>
          </a:p>
          <a:p>
            <a:pPr marL="12700"/>
            <a:r>
              <a:rPr spc="-20" dirty="0">
                <a:solidFill>
                  <a:prstClr val="black"/>
                </a:solidFill>
                <a:latin typeface="Calibri"/>
                <a:cs typeface="Calibri"/>
              </a:rPr>
              <a:t>Week </a:t>
            </a:r>
            <a:r>
              <a:rPr dirty="0">
                <a:solidFill>
                  <a:prstClr val="black"/>
                </a:solidFill>
                <a:latin typeface="Calibri"/>
                <a:cs typeface="Calibri"/>
              </a:rPr>
              <a:t>1: Gold, </a:t>
            </a:r>
            <a:r>
              <a:rPr spc="-20" dirty="0">
                <a:solidFill>
                  <a:prstClr val="black"/>
                </a:solidFill>
                <a:latin typeface="Calibri"/>
                <a:cs typeface="Calibri"/>
              </a:rPr>
              <a:t>Week </a:t>
            </a:r>
            <a:r>
              <a:rPr dirty="0">
                <a:solidFill>
                  <a:prstClr val="black"/>
                </a:solidFill>
                <a:latin typeface="Calibri"/>
                <a:cs typeface="Calibri"/>
              </a:rPr>
              <a:t>2: </a:t>
            </a:r>
            <a:r>
              <a:rPr spc="-10" dirty="0">
                <a:solidFill>
                  <a:prstClr val="black"/>
                </a:solidFill>
                <a:latin typeface="Calibri"/>
                <a:cs typeface="Calibri"/>
              </a:rPr>
              <a:t>Sapphire, </a:t>
            </a:r>
            <a:r>
              <a:rPr spc="-20" dirty="0">
                <a:solidFill>
                  <a:prstClr val="black"/>
                </a:solidFill>
                <a:latin typeface="Calibri"/>
                <a:cs typeface="Calibri"/>
              </a:rPr>
              <a:t>Week </a:t>
            </a:r>
            <a:r>
              <a:rPr dirty="0">
                <a:solidFill>
                  <a:prstClr val="black"/>
                </a:solidFill>
                <a:latin typeface="Calibri"/>
                <a:cs typeface="Calibri"/>
              </a:rPr>
              <a:t>3: </a:t>
            </a:r>
            <a:r>
              <a:rPr spc="-5" dirty="0">
                <a:solidFill>
                  <a:prstClr val="black"/>
                </a:solidFill>
                <a:latin typeface="Calibri"/>
                <a:cs typeface="Calibri"/>
              </a:rPr>
              <a:t>Platinum, </a:t>
            </a:r>
            <a:r>
              <a:rPr spc="-20" dirty="0">
                <a:solidFill>
                  <a:prstClr val="black"/>
                </a:solidFill>
                <a:latin typeface="Calibri"/>
                <a:cs typeface="Calibri"/>
              </a:rPr>
              <a:t>Week </a:t>
            </a:r>
            <a:r>
              <a:rPr dirty="0">
                <a:solidFill>
                  <a:prstClr val="black"/>
                </a:solidFill>
                <a:latin typeface="Calibri"/>
                <a:cs typeface="Calibri"/>
              </a:rPr>
              <a:t>4:</a:t>
            </a:r>
            <a:r>
              <a:rPr spc="145" dirty="0">
                <a:solidFill>
                  <a:prstClr val="black"/>
                </a:solidFill>
                <a:latin typeface="Calibri"/>
                <a:cs typeface="Calibri"/>
              </a:rPr>
              <a:t> </a:t>
            </a:r>
            <a:r>
              <a:rPr spc="-5" dirty="0">
                <a:solidFill>
                  <a:prstClr val="black"/>
                </a:solidFill>
                <a:latin typeface="Calibri"/>
                <a:cs typeface="Calibri"/>
              </a:rPr>
              <a:t>Ruby</a:t>
            </a:r>
            <a:endParaRPr dirty="0">
              <a:solidFill>
                <a:prstClr val="black"/>
              </a:solidFill>
              <a:latin typeface="Calibri"/>
              <a:cs typeface="Calibri"/>
            </a:endParaRPr>
          </a:p>
          <a:p>
            <a:pPr marL="745490"/>
            <a:r>
              <a:rPr lang="en-US" spc="-15" dirty="0">
                <a:solidFill>
                  <a:prstClr val="black"/>
                </a:solidFill>
                <a:latin typeface="Calibri"/>
                <a:cs typeface="Calibri"/>
              </a:rPr>
              <a:t> </a:t>
            </a:r>
            <a:r>
              <a:rPr spc="-15" dirty="0">
                <a:solidFill>
                  <a:prstClr val="black"/>
                </a:solidFill>
                <a:latin typeface="Calibri"/>
                <a:cs typeface="Calibri"/>
              </a:rPr>
              <a:t>Lifestyle </a:t>
            </a:r>
            <a:r>
              <a:rPr dirty="0">
                <a:solidFill>
                  <a:prstClr val="black"/>
                </a:solidFill>
                <a:latin typeface="Calibri"/>
                <a:cs typeface="Calibri"/>
              </a:rPr>
              <a:t>Bonus </a:t>
            </a:r>
            <a:r>
              <a:rPr spc="-10" dirty="0">
                <a:solidFill>
                  <a:prstClr val="black"/>
                </a:solidFill>
                <a:latin typeface="Calibri"/>
                <a:cs typeface="Calibri"/>
              </a:rPr>
              <a:t>would </a:t>
            </a:r>
            <a:r>
              <a:rPr spc="-15" dirty="0">
                <a:solidFill>
                  <a:prstClr val="black"/>
                </a:solidFill>
                <a:latin typeface="Calibri"/>
                <a:cs typeface="Calibri"/>
              </a:rPr>
              <a:t>pay </a:t>
            </a:r>
            <a:r>
              <a:rPr spc="-5" dirty="0">
                <a:solidFill>
                  <a:prstClr val="black"/>
                </a:solidFill>
                <a:latin typeface="Calibri"/>
                <a:cs typeface="Calibri"/>
              </a:rPr>
              <a:t>out </a:t>
            </a:r>
            <a:r>
              <a:rPr spc="-10" dirty="0">
                <a:solidFill>
                  <a:prstClr val="black"/>
                </a:solidFill>
                <a:latin typeface="Calibri"/>
                <a:cs typeface="Calibri"/>
              </a:rPr>
              <a:t>Sapphire </a:t>
            </a:r>
            <a:r>
              <a:rPr lang="en-US" dirty="0">
                <a:solidFill>
                  <a:prstClr val="black"/>
                </a:solidFill>
                <a:latin typeface="Calibri"/>
                <a:cs typeface="Calibri"/>
              </a:rPr>
              <a:t>–</a:t>
            </a:r>
            <a:r>
              <a:rPr spc="130" dirty="0">
                <a:solidFill>
                  <a:prstClr val="black"/>
                </a:solidFill>
                <a:latin typeface="Calibri"/>
                <a:cs typeface="Calibri"/>
              </a:rPr>
              <a:t> </a:t>
            </a:r>
            <a:r>
              <a:rPr lang="en-US" spc="-5" dirty="0">
                <a:solidFill>
                  <a:prstClr val="black"/>
                </a:solidFill>
                <a:latin typeface="Calibri"/>
                <a:cs typeface="Calibri"/>
              </a:rPr>
              <a:t>GHC3,750</a:t>
            </a:r>
            <a:endParaRPr dirty="0">
              <a:solidFill>
                <a:prstClr val="black"/>
              </a:solidFill>
              <a:latin typeface="Calibri"/>
              <a:cs typeface="Calibri"/>
            </a:endParaRPr>
          </a:p>
        </p:txBody>
      </p:sp>
      <p:sp>
        <p:nvSpPr>
          <p:cNvPr id="3" name="Half Frame 2">
            <a:extLst>
              <a:ext uri="{FF2B5EF4-FFF2-40B4-BE49-F238E27FC236}">
                <a16:creationId xmlns:a16="http://schemas.microsoft.com/office/drawing/2014/main" id="{68D80D32-E7A1-40D5-8DD0-D1452ECF362F}"/>
              </a:ext>
            </a:extLst>
          </p:cNvPr>
          <p:cNvSpPr/>
          <p:nvPr/>
        </p:nvSpPr>
        <p:spPr>
          <a:xfrm>
            <a:off x="1127342" y="1629264"/>
            <a:ext cx="237995"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4" name="Half Frame 3">
            <a:extLst>
              <a:ext uri="{FF2B5EF4-FFF2-40B4-BE49-F238E27FC236}">
                <a16:creationId xmlns:a16="http://schemas.microsoft.com/office/drawing/2014/main" id="{8959A9D8-CBD0-4662-9496-C848C59C60B0}"/>
              </a:ext>
            </a:extLst>
          </p:cNvPr>
          <p:cNvSpPr/>
          <p:nvPr/>
        </p:nvSpPr>
        <p:spPr>
          <a:xfrm rot="10800000">
            <a:off x="8855770" y="5198302"/>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10" name="Half Frame 9">
            <a:extLst>
              <a:ext uri="{FF2B5EF4-FFF2-40B4-BE49-F238E27FC236}">
                <a16:creationId xmlns:a16="http://schemas.microsoft.com/office/drawing/2014/main" id="{2F3207F4-12D0-442C-A548-FEBC2E0FA004}"/>
              </a:ext>
            </a:extLst>
          </p:cNvPr>
          <p:cNvSpPr/>
          <p:nvPr/>
        </p:nvSpPr>
        <p:spPr>
          <a:xfrm flipH="1">
            <a:off x="8855770" y="1616737"/>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11" name="Half Frame 10">
            <a:extLst>
              <a:ext uri="{FF2B5EF4-FFF2-40B4-BE49-F238E27FC236}">
                <a16:creationId xmlns:a16="http://schemas.microsoft.com/office/drawing/2014/main" id="{5585B3A1-CDD1-4C4A-8FB1-FC7E20FBB7FC}"/>
              </a:ext>
            </a:extLst>
          </p:cNvPr>
          <p:cNvSpPr/>
          <p:nvPr/>
        </p:nvSpPr>
        <p:spPr>
          <a:xfrm rot="10800000" flipH="1">
            <a:off x="1114318" y="5162642"/>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Tree>
    <p:extLst>
      <p:ext uri="{BB962C8B-B14F-4D97-AF65-F5344CB8AC3E}">
        <p14:creationId xmlns:p14="http://schemas.microsoft.com/office/powerpoint/2010/main" val="401608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6355" y="180049"/>
            <a:ext cx="3860998"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LEADERSHIP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r>
              <a:rPr lang="en-US" sz="7200" b="1" spc="-1" dirty="0">
                <a:solidFill>
                  <a:srgbClr val="F87102"/>
                </a:solidFill>
                <a:latin typeface="Calibri"/>
              </a:rPr>
              <a:t>8</a:t>
            </a:r>
            <a:endParaRPr lang="en-US" sz="7200" spc="-1" dirty="0">
              <a:solidFill>
                <a:srgbClr val="F87102"/>
              </a:solidFill>
            </a:endParaRPr>
          </a:p>
        </p:txBody>
      </p:sp>
      <p:sp>
        <p:nvSpPr>
          <p:cNvPr id="8" name="object 2">
            <a:extLst>
              <a:ext uri="{FF2B5EF4-FFF2-40B4-BE49-F238E27FC236}">
                <a16:creationId xmlns:a16="http://schemas.microsoft.com/office/drawing/2014/main" id="{102253A6-4F40-4797-B83B-AC7268D2711D}"/>
              </a:ext>
            </a:extLst>
          </p:cNvPr>
          <p:cNvSpPr txBox="1"/>
          <p:nvPr/>
        </p:nvSpPr>
        <p:spPr>
          <a:xfrm>
            <a:off x="277812" y="1692574"/>
            <a:ext cx="9350375" cy="984885"/>
          </a:xfrm>
          <a:prstGeom prst="rect">
            <a:avLst/>
          </a:prstGeom>
        </p:spPr>
        <p:txBody>
          <a:bodyPr vert="horz" wrap="square" lIns="0" tIns="12700" rIns="0" bIns="0" rtlCol="0">
            <a:spAutoFit/>
          </a:bodyPr>
          <a:lstStyle/>
          <a:p>
            <a:pPr marL="12700" marR="5080">
              <a:spcBef>
                <a:spcPts val="100"/>
              </a:spcBef>
            </a:pPr>
            <a:r>
              <a:rPr dirty="0">
                <a:solidFill>
                  <a:prstClr val="black"/>
                </a:solidFill>
                <a:latin typeface="Calibri"/>
                <a:cs typeface="Calibri"/>
              </a:rPr>
              <a:t>Based </a:t>
            </a:r>
            <a:r>
              <a:rPr spc="-5" dirty="0">
                <a:solidFill>
                  <a:prstClr val="black"/>
                </a:solidFill>
                <a:latin typeface="Calibri"/>
                <a:cs typeface="Calibri"/>
              </a:rPr>
              <a:t>on </a:t>
            </a:r>
            <a:r>
              <a:rPr spc="-10" dirty="0">
                <a:solidFill>
                  <a:prstClr val="black"/>
                </a:solidFill>
                <a:latin typeface="Calibri"/>
                <a:cs typeface="Calibri"/>
              </a:rPr>
              <a:t>your </a:t>
            </a:r>
            <a:r>
              <a:rPr spc="-5" dirty="0">
                <a:solidFill>
                  <a:prstClr val="black"/>
                </a:solidFill>
                <a:latin typeface="Calibri"/>
                <a:cs typeface="Calibri"/>
              </a:rPr>
              <a:t>Monthly or weekly </a:t>
            </a:r>
            <a:r>
              <a:rPr spc="-15" dirty="0">
                <a:solidFill>
                  <a:prstClr val="black"/>
                </a:solidFill>
                <a:latin typeface="Calibri"/>
                <a:cs typeface="Calibri"/>
              </a:rPr>
              <a:t>Paid </a:t>
            </a:r>
            <a:r>
              <a:rPr dirty="0">
                <a:solidFill>
                  <a:prstClr val="black"/>
                </a:solidFill>
                <a:latin typeface="Calibri"/>
                <a:cs typeface="Calibri"/>
              </a:rPr>
              <a:t>Rank </a:t>
            </a:r>
            <a:r>
              <a:rPr spc="-10" dirty="0">
                <a:solidFill>
                  <a:prstClr val="black"/>
                </a:solidFill>
                <a:latin typeface="Calibri"/>
                <a:cs typeface="Calibri"/>
              </a:rPr>
              <a:t>you </a:t>
            </a:r>
            <a:r>
              <a:rPr spc="-5" dirty="0">
                <a:solidFill>
                  <a:prstClr val="black"/>
                </a:solidFill>
                <a:latin typeface="Calibri"/>
                <a:cs typeface="Calibri"/>
              </a:rPr>
              <a:t>will </a:t>
            </a:r>
            <a:r>
              <a:rPr spc="-10" dirty="0">
                <a:solidFill>
                  <a:prstClr val="black"/>
                </a:solidFill>
                <a:latin typeface="Calibri"/>
                <a:cs typeface="Calibri"/>
              </a:rPr>
              <a:t>receive </a:t>
            </a:r>
            <a:r>
              <a:rPr dirty="0">
                <a:solidFill>
                  <a:prstClr val="black"/>
                </a:solidFill>
                <a:latin typeface="Calibri"/>
                <a:cs typeface="Calibri"/>
              </a:rPr>
              <a:t>a </a:t>
            </a:r>
            <a:r>
              <a:rPr spc="-5" dirty="0">
                <a:solidFill>
                  <a:prstClr val="black"/>
                </a:solidFill>
                <a:latin typeface="Calibri"/>
                <a:cs typeface="Calibri"/>
              </a:rPr>
              <a:t>specific dollar bonus amount </a:t>
            </a:r>
            <a:r>
              <a:rPr spc="-20" dirty="0">
                <a:solidFill>
                  <a:prstClr val="black"/>
                </a:solidFill>
                <a:latin typeface="Calibri"/>
                <a:cs typeface="Calibri"/>
              </a:rPr>
              <a:t>monthly,  </a:t>
            </a:r>
            <a:r>
              <a:rPr spc="-5" dirty="0">
                <a:solidFill>
                  <a:prstClr val="black"/>
                </a:solidFill>
                <a:latin typeface="Calibri"/>
                <a:cs typeface="Calibri"/>
              </a:rPr>
              <a:t>OR between </a:t>
            </a:r>
            <a:r>
              <a:rPr dirty="0">
                <a:solidFill>
                  <a:prstClr val="black"/>
                </a:solidFill>
                <a:latin typeface="Calibri"/>
                <a:cs typeface="Calibri"/>
              </a:rPr>
              <a:t>1 and 10 </a:t>
            </a:r>
            <a:r>
              <a:rPr spc="-10" dirty="0">
                <a:solidFill>
                  <a:prstClr val="black"/>
                </a:solidFill>
                <a:latin typeface="Calibri"/>
                <a:cs typeface="Calibri"/>
              </a:rPr>
              <a:t>Shares </a:t>
            </a:r>
            <a:r>
              <a:rPr spc="-5" dirty="0">
                <a:solidFill>
                  <a:prstClr val="black"/>
                </a:solidFill>
                <a:latin typeface="Calibri"/>
                <a:cs typeface="Calibri"/>
              </a:rPr>
              <a:t>weekly of </a:t>
            </a:r>
            <a:r>
              <a:rPr dirty="0">
                <a:solidFill>
                  <a:prstClr val="black"/>
                </a:solidFill>
                <a:latin typeface="Calibri"/>
                <a:cs typeface="Calibri"/>
              </a:rPr>
              <a:t>a 3% global </a:t>
            </a:r>
            <a:r>
              <a:rPr spc="-5" dirty="0">
                <a:solidFill>
                  <a:prstClr val="black"/>
                </a:solidFill>
                <a:latin typeface="Calibri"/>
                <a:cs typeface="Calibri"/>
              </a:rPr>
              <a:t>pool of </a:t>
            </a:r>
            <a:r>
              <a:rPr dirty="0">
                <a:solidFill>
                  <a:prstClr val="black"/>
                </a:solidFill>
                <a:latin typeface="Calibri"/>
                <a:cs typeface="Calibri"/>
              </a:rPr>
              <a:t>the </a:t>
            </a:r>
            <a:r>
              <a:rPr spc="-5" dirty="0">
                <a:solidFill>
                  <a:prstClr val="black"/>
                </a:solidFill>
                <a:latin typeface="Calibri"/>
                <a:cs typeface="Calibri"/>
              </a:rPr>
              <a:t>PURE </a:t>
            </a:r>
            <a:r>
              <a:rPr spc="-40" dirty="0">
                <a:solidFill>
                  <a:prstClr val="black"/>
                </a:solidFill>
                <a:latin typeface="Calibri"/>
                <a:cs typeface="Calibri"/>
              </a:rPr>
              <a:t>Total </a:t>
            </a:r>
            <a:r>
              <a:rPr spc="-10" dirty="0">
                <a:solidFill>
                  <a:prstClr val="black"/>
                </a:solidFill>
                <a:latin typeface="Calibri"/>
                <a:cs typeface="Calibri"/>
              </a:rPr>
              <a:t>Company</a:t>
            </a:r>
            <a:r>
              <a:rPr spc="140" dirty="0">
                <a:solidFill>
                  <a:prstClr val="black"/>
                </a:solidFill>
                <a:latin typeface="Calibri"/>
                <a:cs typeface="Calibri"/>
              </a:rPr>
              <a:t> </a:t>
            </a:r>
            <a:r>
              <a:rPr spc="-20" dirty="0">
                <a:solidFill>
                  <a:prstClr val="black"/>
                </a:solidFill>
                <a:latin typeface="Calibri"/>
                <a:cs typeface="Calibri"/>
              </a:rPr>
              <a:t>Volume</a:t>
            </a:r>
            <a:endParaRPr>
              <a:solidFill>
                <a:prstClr val="black"/>
              </a:solidFill>
              <a:latin typeface="Calibri"/>
              <a:cs typeface="Calibri"/>
            </a:endParaRPr>
          </a:p>
          <a:p>
            <a:pPr marL="241300" indent="-228600">
              <a:spcBef>
                <a:spcPts val="1305"/>
              </a:spcBef>
              <a:buFont typeface="Arial"/>
              <a:buChar char="•"/>
              <a:tabLst>
                <a:tab pos="240665" algn="l"/>
                <a:tab pos="241300" algn="l"/>
              </a:tabLst>
            </a:pPr>
            <a:r>
              <a:rPr sz="1600" dirty="0">
                <a:solidFill>
                  <a:prstClr val="black"/>
                </a:solidFill>
                <a:latin typeface="Calibri"/>
                <a:cs typeface="Calibri"/>
              </a:rPr>
              <a:t>Leadership </a:t>
            </a:r>
            <a:r>
              <a:rPr sz="1600" spc="5" dirty="0">
                <a:solidFill>
                  <a:prstClr val="black"/>
                </a:solidFill>
                <a:latin typeface="Calibri"/>
                <a:cs typeface="Calibri"/>
              </a:rPr>
              <a:t>bonus is </a:t>
            </a:r>
            <a:r>
              <a:rPr sz="1600" dirty="0">
                <a:solidFill>
                  <a:prstClr val="black"/>
                </a:solidFill>
                <a:latin typeface="Calibri"/>
                <a:cs typeface="Calibri"/>
              </a:rPr>
              <a:t>currently paying </a:t>
            </a:r>
            <a:r>
              <a:rPr sz="1600" spc="5" dirty="0">
                <a:solidFill>
                  <a:prstClr val="black"/>
                </a:solidFill>
                <a:latin typeface="Calibri"/>
                <a:cs typeface="Calibri"/>
              </a:rPr>
              <a:t>out </a:t>
            </a:r>
            <a:r>
              <a:rPr sz="1600" dirty="0">
                <a:solidFill>
                  <a:prstClr val="black"/>
                </a:solidFill>
                <a:latin typeface="Calibri"/>
                <a:cs typeface="Calibri"/>
              </a:rPr>
              <a:t>approximately </a:t>
            </a:r>
            <a:r>
              <a:rPr sz="1600" spc="5" dirty="0">
                <a:solidFill>
                  <a:prstClr val="black"/>
                </a:solidFill>
                <a:latin typeface="Calibri"/>
                <a:cs typeface="Calibri"/>
              </a:rPr>
              <a:t>$1,000 per </a:t>
            </a:r>
            <a:r>
              <a:rPr sz="1600" dirty="0">
                <a:solidFill>
                  <a:prstClr val="black"/>
                </a:solidFill>
                <a:latin typeface="Calibri"/>
                <a:cs typeface="Calibri"/>
              </a:rPr>
              <a:t>share </a:t>
            </a:r>
            <a:r>
              <a:rPr sz="1600" spc="10" dirty="0">
                <a:solidFill>
                  <a:prstClr val="black"/>
                </a:solidFill>
                <a:latin typeface="Calibri"/>
                <a:cs typeface="Calibri"/>
              </a:rPr>
              <a:t>– </a:t>
            </a:r>
            <a:r>
              <a:rPr sz="1600" spc="5" dirty="0">
                <a:solidFill>
                  <a:prstClr val="black"/>
                </a:solidFill>
                <a:latin typeface="Calibri"/>
                <a:cs typeface="Calibri"/>
              </a:rPr>
              <a:t>imagine $10,000 </a:t>
            </a:r>
            <a:r>
              <a:rPr sz="1600" spc="10" dirty="0">
                <a:solidFill>
                  <a:prstClr val="black"/>
                </a:solidFill>
                <a:latin typeface="Calibri"/>
                <a:cs typeface="Calibri"/>
              </a:rPr>
              <a:t>US </a:t>
            </a:r>
            <a:r>
              <a:rPr sz="1600" spc="5" dirty="0">
                <a:solidFill>
                  <a:prstClr val="black"/>
                </a:solidFill>
                <a:latin typeface="Calibri"/>
                <a:cs typeface="Calibri"/>
              </a:rPr>
              <a:t>per</a:t>
            </a:r>
            <a:r>
              <a:rPr sz="1600" spc="160" dirty="0">
                <a:solidFill>
                  <a:prstClr val="black"/>
                </a:solidFill>
                <a:latin typeface="Calibri"/>
                <a:cs typeface="Calibri"/>
              </a:rPr>
              <a:t> </a:t>
            </a:r>
            <a:r>
              <a:rPr sz="1600" spc="5" dirty="0">
                <a:solidFill>
                  <a:prstClr val="black"/>
                </a:solidFill>
                <a:latin typeface="Calibri"/>
                <a:cs typeface="Calibri"/>
              </a:rPr>
              <a:t>week!!</a:t>
            </a:r>
            <a:endParaRPr sz="1600">
              <a:solidFill>
                <a:prstClr val="black"/>
              </a:solidFill>
              <a:latin typeface="Calibri"/>
              <a:cs typeface="Calibri"/>
            </a:endParaRPr>
          </a:p>
        </p:txBody>
      </p:sp>
      <p:graphicFrame>
        <p:nvGraphicFramePr>
          <p:cNvPr id="9" name="object 3">
            <a:extLst>
              <a:ext uri="{FF2B5EF4-FFF2-40B4-BE49-F238E27FC236}">
                <a16:creationId xmlns:a16="http://schemas.microsoft.com/office/drawing/2014/main" id="{31DA2F5A-1CBF-4ABB-82A4-C91A1679AE28}"/>
              </a:ext>
            </a:extLst>
          </p:cNvPr>
          <p:cNvGraphicFramePr>
            <a:graphicFrameLocks noGrp="1"/>
          </p:cNvGraphicFramePr>
          <p:nvPr>
            <p:extLst>
              <p:ext uri="{D42A27DB-BD31-4B8C-83A1-F6EECF244321}">
                <p14:modId xmlns:p14="http://schemas.microsoft.com/office/powerpoint/2010/main" val="1948605391"/>
              </p:ext>
            </p:extLst>
          </p:nvPr>
        </p:nvGraphicFramePr>
        <p:xfrm>
          <a:off x="662838" y="3115227"/>
          <a:ext cx="8561705" cy="2595876"/>
        </p:xfrm>
        <a:graphic>
          <a:graphicData uri="http://schemas.openxmlformats.org/drawingml/2006/table">
            <a:tbl>
              <a:tblPr firstRow="1" bandRow="1">
                <a:tableStyleId>{2D5ABB26-0587-4C30-8999-92F81FD0307C}</a:tableStyleId>
              </a:tblPr>
              <a:tblGrid>
                <a:gridCol w="3410585">
                  <a:extLst>
                    <a:ext uri="{9D8B030D-6E8A-4147-A177-3AD203B41FA5}">
                      <a16:colId xmlns:a16="http://schemas.microsoft.com/office/drawing/2014/main" val="20000"/>
                    </a:ext>
                  </a:extLst>
                </a:gridCol>
                <a:gridCol w="2297430">
                  <a:extLst>
                    <a:ext uri="{9D8B030D-6E8A-4147-A177-3AD203B41FA5}">
                      <a16:colId xmlns:a16="http://schemas.microsoft.com/office/drawing/2014/main" val="20001"/>
                    </a:ext>
                  </a:extLst>
                </a:gridCol>
                <a:gridCol w="2853690">
                  <a:extLst>
                    <a:ext uri="{9D8B030D-6E8A-4147-A177-3AD203B41FA5}">
                      <a16:colId xmlns:a16="http://schemas.microsoft.com/office/drawing/2014/main" val="20002"/>
                    </a:ext>
                  </a:extLst>
                </a:gridCol>
              </a:tblGrid>
              <a:tr h="370840">
                <a:tc>
                  <a:txBody>
                    <a:bodyPr/>
                    <a:lstStyle/>
                    <a:p>
                      <a:pPr algn="ctr">
                        <a:lnSpc>
                          <a:spcPct val="100000"/>
                        </a:lnSpc>
                        <a:spcBef>
                          <a:spcPts val="245"/>
                        </a:spcBef>
                      </a:pPr>
                      <a:r>
                        <a:rPr sz="1800" spc="-10" dirty="0">
                          <a:latin typeface="Calibri"/>
                          <a:cs typeface="Calibri"/>
                        </a:rPr>
                        <a:t>LEADERSHIP</a:t>
                      </a:r>
                      <a:r>
                        <a:rPr sz="1800" spc="10" dirty="0">
                          <a:latin typeface="Calibri"/>
                          <a:cs typeface="Calibri"/>
                        </a:rPr>
                        <a:t> </a:t>
                      </a:r>
                      <a:r>
                        <a:rPr sz="1800" dirty="0">
                          <a:latin typeface="Calibri"/>
                          <a:cs typeface="Calibri"/>
                        </a:rPr>
                        <a:t>RANK</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3810" algn="ctr">
                        <a:lnSpc>
                          <a:spcPct val="100000"/>
                        </a:lnSpc>
                        <a:spcBef>
                          <a:spcPts val="245"/>
                        </a:spcBef>
                      </a:pPr>
                      <a:r>
                        <a:rPr sz="1800" spc="-10" dirty="0">
                          <a:latin typeface="Calibri"/>
                          <a:cs typeface="Calibri"/>
                        </a:rPr>
                        <a:t>SHARES </a:t>
                      </a:r>
                      <a:r>
                        <a:rPr sz="1800" spc="-5" dirty="0">
                          <a:latin typeface="Calibri"/>
                          <a:cs typeface="Calibri"/>
                        </a:rPr>
                        <a:t>OF</a:t>
                      </a:r>
                      <a:r>
                        <a:rPr sz="1800" spc="-20" dirty="0">
                          <a:latin typeface="Calibri"/>
                          <a:cs typeface="Calibri"/>
                        </a:rPr>
                        <a:t> </a:t>
                      </a:r>
                      <a:r>
                        <a:rPr sz="1800" dirty="0">
                          <a:latin typeface="Calibri"/>
                          <a:cs typeface="Calibri"/>
                        </a:rPr>
                        <a:t>POOL</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2540" algn="ctr">
                        <a:lnSpc>
                          <a:spcPct val="100000"/>
                        </a:lnSpc>
                        <a:spcBef>
                          <a:spcPts val="245"/>
                        </a:spcBef>
                      </a:pPr>
                      <a:r>
                        <a:rPr sz="1800" spc="-15" dirty="0">
                          <a:latin typeface="Calibri"/>
                          <a:cs typeface="Calibri"/>
                        </a:rPr>
                        <a:t>APPROX. </a:t>
                      </a:r>
                      <a:r>
                        <a:rPr sz="1800" spc="-25" dirty="0">
                          <a:latin typeface="Calibri"/>
                          <a:cs typeface="Calibri"/>
                        </a:rPr>
                        <a:t>VALUE </a:t>
                      </a:r>
                      <a:r>
                        <a:rPr sz="1800" spc="-5" dirty="0">
                          <a:latin typeface="Calibri"/>
                          <a:cs typeface="Calibri"/>
                        </a:rPr>
                        <a:t>OF</a:t>
                      </a:r>
                      <a:r>
                        <a:rPr sz="1800" spc="-15" dirty="0">
                          <a:latin typeface="Calibri"/>
                          <a:cs typeface="Calibri"/>
                        </a:rPr>
                        <a:t> </a:t>
                      </a:r>
                      <a:r>
                        <a:rPr sz="1800" spc="-5" dirty="0">
                          <a:latin typeface="Calibri"/>
                          <a:cs typeface="Calibri"/>
                        </a:rPr>
                        <a:t>SHARE</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370839">
                <a:tc>
                  <a:txBody>
                    <a:bodyPr/>
                    <a:lstStyle/>
                    <a:p>
                      <a:pPr algn="ctr">
                        <a:lnSpc>
                          <a:spcPct val="100000"/>
                        </a:lnSpc>
                        <a:spcBef>
                          <a:spcPts val="245"/>
                        </a:spcBef>
                      </a:pP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1</a:t>
                      </a:r>
                      <a:endParaRPr sz="1800">
                        <a:latin typeface="Calibri"/>
                        <a:cs typeface="Calibri"/>
                      </a:endParaRPr>
                    </a:p>
                  </a:txBody>
                  <a:tcPr marL="0" marR="0" marT="3111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GHC5,000/week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1"/>
                  </a:ext>
                </a:extLst>
              </a:tr>
              <a:tr h="370839">
                <a:tc>
                  <a:txBody>
                    <a:bodyPr/>
                    <a:lstStyle/>
                    <a:p>
                      <a:pPr algn="ctr">
                        <a:lnSpc>
                          <a:spcPct val="100000"/>
                        </a:lnSpc>
                        <a:spcBef>
                          <a:spcPts val="245"/>
                        </a:spcBef>
                      </a:pPr>
                      <a:r>
                        <a:rPr sz="1800" b="1" spc="-15" dirty="0">
                          <a:latin typeface="Calibri"/>
                          <a:cs typeface="Calibri"/>
                        </a:rPr>
                        <a:t>BLUE</a:t>
                      </a:r>
                      <a:r>
                        <a:rPr sz="1800" b="1" dirty="0">
                          <a:latin typeface="Calibri"/>
                          <a:cs typeface="Calibri"/>
                        </a:rPr>
                        <a:t> </a:t>
                      </a: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2</a:t>
                      </a:r>
                      <a:endParaRPr sz="1800">
                        <a:latin typeface="Calibri"/>
                        <a:cs typeface="Calibri"/>
                      </a:endParaRPr>
                    </a:p>
                  </a:txBody>
                  <a:tcPr marL="0" marR="0" marT="3111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GHC10,000/week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2"/>
                  </a:ext>
                </a:extLst>
              </a:tr>
              <a:tr h="370840">
                <a:tc>
                  <a:txBody>
                    <a:bodyPr/>
                    <a:lstStyle/>
                    <a:p>
                      <a:pPr algn="ctr">
                        <a:lnSpc>
                          <a:spcPct val="100000"/>
                        </a:lnSpc>
                        <a:spcBef>
                          <a:spcPts val="245"/>
                        </a:spcBef>
                      </a:pPr>
                      <a:r>
                        <a:rPr sz="1800" b="1" spc="-5" dirty="0">
                          <a:latin typeface="Calibri"/>
                          <a:cs typeface="Calibri"/>
                        </a:rPr>
                        <a:t>PRESIDENTIAL</a:t>
                      </a:r>
                      <a:r>
                        <a:rPr sz="1800" b="1" spc="-25" dirty="0">
                          <a:latin typeface="Calibri"/>
                          <a:cs typeface="Calibri"/>
                        </a:rPr>
                        <a:t> </a:t>
                      </a: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3</a:t>
                      </a:r>
                      <a:endParaRPr sz="1800">
                        <a:latin typeface="Calibri"/>
                        <a:cs typeface="Calibri"/>
                      </a:endParaRPr>
                    </a:p>
                  </a:txBody>
                  <a:tcPr marL="0" marR="0" marT="3111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GHC15,000/week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3"/>
                  </a:ext>
                </a:extLst>
              </a:tr>
              <a:tr h="370839">
                <a:tc>
                  <a:txBody>
                    <a:bodyPr/>
                    <a:lstStyle/>
                    <a:p>
                      <a:pPr marL="1270" algn="ctr">
                        <a:lnSpc>
                          <a:spcPct val="100000"/>
                        </a:lnSpc>
                        <a:spcBef>
                          <a:spcPts val="250"/>
                        </a:spcBef>
                      </a:pPr>
                      <a:r>
                        <a:rPr sz="1800" b="1" spc="-5" dirty="0">
                          <a:latin typeface="Calibri"/>
                          <a:cs typeface="Calibri"/>
                        </a:rPr>
                        <a:t>CHAIRMAN</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50"/>
                        </a:spcBef>
                      </a:pPr>
                      <a:r>
                        <a:rPr sz="1800" dirty="0">
                          <a:latin typeface="Calibri"/>
                          <a:cs typeface="Calibri"/>
                        </a:rPr>
                        <a:t>4</a:t>
                      </a:r>
                      <a:endParaRPr sz="1800">
                        <a:latin typeface="Calibri"/>
                        <a:cs typeface="Calibri"/>
                      </a:endParaRPr>
                    </a:p>
                  </a:txBody>
                  <a:tcPr marL="0" marR="0" marT="3175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GHC20,000/week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4"/>
                  </a:ext>
                </a:extLst>
              </a:tr>
              <a:tr h="370839">
                <a:tc>
                  <a:txBody>
                    <a:bodyPr/>
                    <a:lstStyle/>
                    <a:p>
                      <a:pPr algn="ctr">
                        <a:lnSpc>
                          <a:spcPct val="100000"/>
                        </a:lnSpc>
                        <a:spcBef>
                          <a:spcPts val="245"/>
                        </a:spcBef>
                      </a:pPr>
                      <a:r>
                        <a:rPr sz="1800" b="1" spc="-5" dirty="0">
                          <a:latin typeface="Calibri"/>
                          <a:cs typeface="Calibri"/>
                        </a:rPr>
                        <a:t>AMBASSADOR</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6</a:t>
                      </a:r>
                      <a:endParaRPr sz="1800">
                        <a:latin typeface="Calibri"/>
                        <a:cs typeface="Calibri"/>
                      </a:endParaRPr>
                    </a:p>
                  </a:txBody>
                  <a:tcPr marL="0" marR="0" marT="3111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GHC30,000/week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5"/>
                  </a:ext>
                </a:extLst>
              </a:tr>
              <a:tr h="370840">
                <a:tc>
                  <a:txBody>
                    <a:bodyPr/>
                    <a:lstStyle/>
                    <a:p>
                      <a:pPr algn="ctr">
                        <a:lnSpc>
                          <a:spcPct val="100000"/>
                        </a:lnSpc>
                        <a:spcBef>
                          <a:spcPts val="245"/>
                        </a:spcBef>
                      </a:pPr>
                      <a:r>
                        <a:rPr sz="1800" b="1" spc="-15" dirty="0">
                          <a:latin typeface="Calibri"/>
                          <a:cs typeface="Calibri"/>
                        </a:rPr>
                        <a:t>CROWN</a:t>
                      </a:r>
                      <a:r>
                        <a:rPr sz="1800" b="1" dirty="0">
                          <a:latin typeface="Calibri"/>
                          <a:cs typeface="Calibri"/>
                        </a:rPr>
                        <a:t> 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spc="-5" dirty="0">
                          <a:latin typeface="Calibri"/>
                          <a:cs typeface="Calibri"/>
                        </a:rPr>
                        <a:t>10</a:t>
                      </a:r>
                      <a:endParaRPr sz="1800">
                        <a:latin typeface="Calibri"/>
                        <a:cs typeface="Calibri"/>
                      </a:endParaRPr>
                    </a:p>
                  </a:txBody>
                  <a:tcPr marL="0" marR="0" marT="31115"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algn="ctr">
                        <a:lnSpc>
                          <a:spcPct val="100000"/>
                        </a:lnSpc>
                      </a:pPr>
                      <a:r>
                        <a:rPr lang="en-US" sz="1800" b="1" strike="noStrike" spc="-1" dirty="0">
                          <a:solidFill>
                            <a:srgbClr val="FFFFFF"/>
                          </a:solidFill>
                          <a:latin typeface="Calibri"/>
                        </a:rPr>
                        <a:t>GHC50,000/week</a:t>
                      </a:r>
                      <a:endParaRPr lang="en-US" sz="1800" b="0" strike="noStrike" spc="-1" dirty="0">
                        <a:latin typeface="Arial"/>
                      </a:endParaRPr>
                    </a:p>
                  </a:txBody>
                  <a:tcP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6"/>
                  </a:ext>
                </a:extLst>
              </a:tr>
            </a:tbl>
          </a:graphicData>
        </a:graphic>
      </p:graphicFrame>
      <p:sp>
        <p:nvSpPr>
          <p:cNvPr id="10" name="Half Frame 9">
            <a:extLst>
              <a:ext uri="{FF2B5EF4-FFF2-40B4-BE49-F238E27FC236}">
                <a16:creationId xmlns:a16="http://schemas.microsoft.com/office/drawing/2014/main" id="{7497B132-0DAF-4973-8CC1-7C941F54D7A2}"/>
              </a:ext>
            </a:extLst>
          </p:cNvPr>
          <p:cNvSpPr/>
          <p:nvPr/>
        </p:nvSpPr>
        <p:spPr>
          <a:xfrm rot="10800000" flipH="1">
            <a:off x="525145" y="5438215"/>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
        <p:nvSpPr>
          <p:cNvPr id="11" name="Half Frame 10">
            <a:extLst>
              <a:ext uri="{FF2B5EF4-FFF2-40B4-BE49-F238E27FC236}">
                <a16:creationId xmlns:a16="http://schemas.microsoft.com/office/drawing/2014/main" id="{5202EBFF-9778-4D97-A8DA-77261084B329}"/>
              </a:ext>
            </a:extLst>
          </p:cNvPr>
          <p:cNvSpPr/>
          <p:nvPr/>
        </p:nvSpPr>
        <p:spPr>
          <a:xfrm flipH="1">
            <a:off x="9117995" y="2978817"/>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Tree>
    <p:extLst>
      <p:ext uri="{BB962C8B-B14F-4D97-AF65-F5344CB8AC3E}">
        <p14:creationId xmlns:p14="http://schemas.microsoft.com/office/powerpoint/2010/main" val="3783896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4"/>
          <p:cNvPicPr/>
          <p:nvPr/>
        </p:nvPicPr>
        <p:blipFill>
          <a:blip r:embed="rId3">
            <a:extLst>
              <a:ext uri="{28A0092B-C50C-407E-A947-70E740481C1C}">
                <a14:useLocalDpi xmlns:a14="http://schemas.microsoft.com/office/drawing/2010/main" val="0"/>
              </a:ext>
            </a:extLst>
          </a:blip>
          <a:stretch>
            <a:fillRect/>
          </a:stretch>
        </p:blipFill>
        <p:spPr>
          <a:xfrm>
            <a:off x="3896514" y="0"/>
            <a:ext cx="5144673" cy="4812923"/>
          </a:xfrm>
          <a:prstGeom prst="rect">
            <a:avLst/>
          </a:prstGeom>
          <a:ln>
            <a:noFill/>
          </a:ln>
        </p:spPr>
      </p:pic>
      <p:sp>
        <p:nvSpPr>
          <p:cNvPr id="2" name="Title 1"/>
          <p:cNvSpPr>
            <a:spLocks noGrp="1"/>
          </p:cNvSpPr>
          <p:nvPr>
            <p:ph type="title"/>
          </p:nvPr>
        </p:nvSpPr>
        <p:spPr>
          <a:xfrm>
            <a:off x="2126860" y="187356"/>
            <a:ext cx="4743497"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LUXURY INCENTIVE TRIPS</a:t>
            </a:r>
          </a:p>
        </p:txBody>
      </p:sp>
      <p:sp>
        <p:nvSpPr>
          <p:cNvPr id="4"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5" name="CustomShape 3"/>
          <p:cNvSpPr/>
          <p:nvPr/>
        </p:nvSpPr>
        <p:spPr>
          <a:xfrm>
            <a:off x="610520" y="178200"/>
            <a:ext cx="86184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5400" b="1" strike="noStrike" spc="-1" dirty="0">
                <a:solidFill>
                  <a:srgbClr val="F87102"/>
                </a:solidFill>
                <a:latin typeface="Calibri"/>
              </a:rPr>
              <a:t>9</a:t>
            </a:r>
            <a:endParaRPr lang="en-US" sz="5400" b="0" strike="noStrike" spc="-1" dirty="0">
              <a:solidFill>
                <a:srgbClr val="F87102"/>
              </a:solidFill>
              <a:latin typeface="Arial"/>
            </a:endParaRPr>
          </a:p>
        </p:txBody>
      </p:sp>
      <p:pic>
        <p:nvPicPr>
          <p:cNvPr id="17" name="Picture 3"/>
          <p:cNvPicPr/>
          <p:nvPr/>
        </p:nvPicPr>
        <p:blipFill>
          <a:blip r:embed="rId4"/>
          <a:stretch/>
        </p:blipFill>
        <p:spPr>
          <a:xfrm rot="2700000">
            <a:off x="995400" y="1784520"/>
            <a:ext cx="3661920" cy="3657240"/>
          </a:xfrm>
          <a:prstGeom prst="rect">
            <a:avLst/>
          </a:prstGeom>
          <a:ln>
            <a:noFill/>
          </a:ln>
        </p:spPr>
      </p:pic>
      <p:sp>
        <p:nvSpPr>
          <p:cNvPr id="19" name="CustomShape 4"/>
          <p:cNvSpPr/>
          <p:nvPr/>
        </p:nvSpPr>
        <p:spPr>
          <a:xfrm>
            <a:off x="762480" y="5077800"/>
            <a:ext cx="1584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UNITED STATES</a:t>
            </a:r>
            <a:endParaRPr lang="en-US" sz="1800" b="0" strike="noStrike" spc="-1">
              <a:latin typeface="Arial"/>
            </a:endParaRPr>
          </a:p>
        </p:txBody>
      </p:sp>
      <p:sp>
        <p:nvSpPr>
          <p:cNvPr id="20" name="CustomShape 5"/>
          <p:cNvSpPr/>
          <p:nvPr/>
        </p:nvSpPr>
        <p:spPr>
          <a:xfrm>
            <a:off x="3801600" y="5077800"/>
            <a:ext cx="780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DUBAI</a:t>
            </a:r>
            <a:endParaRPr lang="en-US" sz="1800" b="0" strike="noStrike" spc="-1">
              <a:latin typeface="Arial"/>
            </a:endParaRPr>
          </a:p>
        </p:txBody>
      </p:sp>
      <p:sp>
        <p:nvSpPr>
          <p:cNvPr id="21" name="CustomShape 6"/>
          <p:cNvSpPr/>
          <p:nvPr/>
        </p:nvSpPr>
        <p:spPr>
          <a:xfrm>
            <a:off x="6157800" y="5106600"/>
            <a:ext cx="653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ITALY</a:t>
            </a:r>
            <a:endParaRPr lang="en-US" sz="1800" b="0" strike="noStrike" spc="-1">
              <a:latin typeface="Arial"/>
            </a:endParaRPr>
          </a:p>
        </p:txBody>
      </p:sp>
      <p:sp>
        <p:nvSpPr>
          <p:cNvPr id="22" name="CustomShape 7"/>
          <p:cNvSpPr/>
          <p:nvPr/>
        </p:nvSpPr>
        <p:spPr>
          <a:xfrm>
            <a:off x="4805280" y="4314600"/>
            <a:ext cx="985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CANADA</a:t>
            </a:r>
            <a:endParaRPr lang="en-US" sz="1800" b="0" strike="noStrike" spc="-1">
              <a:latin typeface="Arial"/>
            </a:endParaRPr>
          </a:p>
        </p:txBody>
      </p:sp>
      <p:sp>
        <p:nvSpPr>
          <p:cNvPr id="23" name="CustomShape 8"/>
          <p:cNvSpPr/>
          <p:nvPr/>
        </p:nvSpPr>
        <p:spPr>
          <a:xfrm>
            <a:off x="4707000" y="5671800"/>
            <a:ext cx="1414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CRUISE TRIPS</a:t>
            </a:r>
            <a:endParaRPr lang="en-US" sz="1800" b="0" strike="noStrike" spc="-1">
              <a:latin typeface="Arial"/>
            </a:endParaRPr>
          </a:p>
        </p:txBody>
      </p:sp>
      <p:sp>
        <p:nvSpPr>
          <p:cNvPr id="24" name="CustomShape 9"/>
          <p:cNvSpPr/>
          <p:nvPr/>
        </p:nvSpPr>
        <p:spPr>
          <a:xfrm>
            <a:off x="2158920" y="5599440"/>
            <a:ext cx="1712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DIAMOND TRIPS</a:t>
            </a:r>
            <a:endParaRPr lang="en-US" sz="1800" b="0" strike="noStrike" spc="-1">
              <a:latin typeface="Arial"/>
            </a:endParaRPr>
          </a:p>
        </p:txBody>
      </p:sp>
      <p:sp>
        <p:nvSpPr>
          <p:cNvPr id="25" name="CustomShape 10"/>
          <p:cNvSpPr/>
          <p:nvPr/>
        </p:nvSpPr>
        <p:spPr>
          <a:xfrm>
            <a:off x="2360520" y="4326120"/>
            <a:ext cx="1142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BAHAMAS</a:t>
            </a:r>
            <a:endParaRPr lang="en-US" sz="1800" b="0" strike="noStrike" spc="-1">
              <a:latin typeface="Arial"/>
            </a:endParaRPr>
          </a:p>
        </p:txBody>
      </p:sp>
      <p:sp>
        <p:nvSpPr>
          <p:cNvPr id="26" name="CustomShape 11"/>
          <p:cNvSpPr/>
          <p:nvPr/>
        </p:nvSpPr>
        <p:spPr>
          <a:xfrm>
            <a:off x="7660080" y="4259880"/>
            <a:ext cx="70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PARIS</a:t>
            </a:r>
            <a:endParaRPr lang="en-US" sz="1800" b="0" strike="noStrike" spc="-1">
              <a:latin typeface="Arial"/>
            </a:endParaRPr>
          </a:p>
        </p:txBody>
      </p:sp>
      <p:sp>
        <p:nvSpPr>
          <p:cNvPr id="27" name="CustomShape 12"/>
          <p:cNvSpPr/>
          <p:nvPr/>
        </p:nvSpPr>
        <p:spPr>
          <a:xfrm>
            <a:off x="8737560" y="5077800"/>
            <a:ext cx="101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LONDON</a:t>
            </a:r>
            <a:endParaRPr lang="en-US" sz="1800" b="0" strike="noStrike" spc="-1">
              <a:latin typeface="Arial"/>
            </a:endParaRPr>
          </a:p>
        </p:txBody>
      </p:sp>
      <p:sp>
        <p:nvSpPr>
          <p:cNvPr id="28" name="CustomShape 13"/>
          <p:cNvSpPr/>
          <p:nvPr/>
        </p:nvSpPr>
        <p:spPr>
          <a:xfrm>
            <a:off x="7684200" y="5599440"/>
            <a:ext cx="679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PERU</a:t>
            </a:r>
            <a:endParaRPr lang="en-US" sz="1800" b="0" strike="noStrike" spc="-1">
              <a:latin typeface="Arial"/>
            </a:endParaRPr>
          </a:p>
        </p:txBody>
      </p:sp>
    </p:spTree>
    <p:extLst>
      <p:ext uri="{BB962C8B-B14F-4D97-AF65-F5344CB8AC3E}">
        <p14:creationId xmlns:p14="http://schemas.microsoft.com/office/powerpoint/2010/main" val="317567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287" name="Picture 2"/>
          <p:cNvPicPr/>
          <p:nvPr/>
        </p:nvPicPr>
        <p:blipFill>
          <a:blip r:embed="rId4"/>
          <a:stretch/>
        </p:blipFill>
        <p:spPr>
          <a:xfrm>
            <a:off x="0" y="0"/>
            <a:ext cx="9905760" cy="6858000"/>
          </a:xfrm>
          <a:prstGeom prst="rect">
            <a:avLst/>
          </a:prstGeom>
          <a:ln>
            <a:noFill/>
          </a:ln>
        </p:spPr>
      </p:pic>
      <p:grpSp>
        <p:nvGrpSpPr>
          <p:cNvPr id="288" name="Group 1"/>
          <p:cNvGrpSpPr/>
          <p:nvPr/>
        </p:nvGrpSpPr>
        <p:grpSpPr>
          <a:xfrm>
            <a:off x="6416280" y="904320"/>
            <a:ext cx="3096360" cy="1666800"/>
            <a:chOff x="6416280" y="904320"/>
            <a:chExt cx="3096360" cy="1666800"/>
          </a:xfrm>
        </p:grpSpPr>
        <p:sp>
          <p:nvSpPr>
            <p:cNvPr id="289" name="CustomShape 2"/>
            <p:cNvSpPr/>
            <p:nvPr/>
          </p:nvSpPr>
          <p:spPr>
            <a:xfrm>
              <a:off x="6416280" y="904320"/>
              <a:ext cx="3096360" cy="11865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400" b="1" strike="noStrike" spc="-1" dirty="0">
                  <a:solidFill>
                    <a:srgbClr val="FFFFFF"/>
                  </a:solidFill>
                  <a:latin typeface="Calibri"/>
                </a:rPr>
                <a:t>Phil Knight</a:t>
              </a:r>
              <a:endParaRPr lang="en-US" sz="4400" b="0" strike="noStrike" spc="-1" dirty="0">
                <a:latin typeface="Arial"/>
              </a:endParaRPr>
            </a:p>
            <a:p>
              <a:pPr>
                <a:lnSpc>
                  <a:spcPct val="100000"/>
                </a:lnSpc>
              </a:pPr>
              <a:r>
                <a:rPr lang="en-US" sz="2800" b="1" strike="noStrike" spc="-1" dirty="0">
                  <a:solidFill>
                    <a:srgbClr val="BF9000"/>
                  </a:solidFill>
                  <a:latin typeface="Calibri"/>
                </a:rPr>
                <a:t> Founder of Nike</a:t>
              </a:r>
              <a:endParaRPr lang="en-US" sz="2800" b="0" strike="noStrike" spc="-1" dirty="0">
                <a:latin typeface="Arial"/>
              </a:endParaRPr>
            </a:p>
          </p:txBody>
        </p:sp>
        <p:sp>
          <p:nvSpPr>
            <p:cNvPr id="290" name="CustomShape 3"/>
            <p:cNvSpPr/>
            <p:nvPr/>
          </p:nvSpPr>
          <p:spPr>
            <a:xfrm>
              <a:off x="6817680" y="2115000"/>
              <a:ext cx="2029680" cy="456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dirty="0">
                  <a:solidFill>
                    <a:srgbClr val="FFE699"/>
                  </a:solidFill>
                  <a:latin typeface="Calibri"/>
                </a:rPr>
                <a:t>PURE Investor </a:t>
              </a:r>
              <a:endParaRPr lang="en-US" sz="2400" b="0" strike="noStrike" spc="-1" dirty="0">
                <a:latin typeface="Arial"/>
              </a:endParaRPr>
            </a:p>
          </p:txBody>
        </p:sp>
      </p:grpSp>
      <p:sp>
        <p:nvSpPr>
          <p:cNvPr id="291" name="CustomShape 4"/>
          <p:cNvSpPr/>
          <p:nvPr/>
        </p:nvSpPr>
        <p:spPr>
          <a:xfrm>
            <a:off x="261360" y="5617080"/>
            <a:ext cx="4281480" cy="121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dirty="0">
                <a:solidFill>
                  <a:srgbClr val="FFFFFF"/>
                </a:solidFill>
                <a:latin typeface="Calibri"/>
              </a:rPr>
              <a:t>21</a:t>
            </a:r>
            <a:r>
              <a:rPr lang="en-US" sz="2000" b="1" strike="noStrike" spc="-1" baseline="30000" dirty="0">
                <a:solidFill>
                  <a:srgbClr val="FFFFFF"/>
                </a:solidFill>
                <a:latin typeface="Calibri"/>
              </a:rPr>
              <a:t>st</a:t>
            </a:r>
            <a:r>
              <a:rPr lang="en-US" sz="2000" b="1" strike="noStrike" spc="-1" dirty="0">
                <a:solidFill>
                  <a:srgbClr val="FFFFFF"/>
                </a:solidFill>
                <a:latin typeface="Calibri"/>
              </a:rPr>
              <a:t> RICHEST MAN IN THE WORLD</a:t>
            </a:r>
            <a:endParaRPr lang="en-US" sz="2000" b="0" strike="noStrike" spc="-1" dirty="0">
              <a:latin typeface="Arial"/>
            </a:endParaRPr>
          </a:p>
          <a:p>
            <a:pPr>
              <a:lnSpc>
                <a:spcPct val="100000"/>
              </a:lnSpc>
            </a:pPr>
            <a:r>
              <a:rPr lang="en-US" sz="1800" b="0" strike="noStrike" spc="-1" dirty="0">
                <a:solidFill>
                  <a:srgbClr val="FFFFFF"/>
                </a:solidFill>
                <a:latin typeface="Calibri"/>
              </a:rPr>
              <a:t>(as at October 2019)</a:t>
            </a:r>
            <a:endParaRPr lang="en-US" sz="1800" b="0" strike="noStrike" spc="-1" dirty="0">
              <a:latin typeface="Arial"/>
            </a:endParaRPr>
          </a:p>
          <a:p>
            <a:pPr>
              <a:lnSpc>
                <a:spcPct val="100000"/>
              </a:lnSpc>
            </a:pPr>
            <a:r>
              <a:rPr lang="en-US" sz="1800" b="0" strike="noStrike" spc="-1" dirty="0">
                <a:solidFill>
                  <a:srgbClr val="FFFFFF"/>
                </a:solidFill>
                <a:latin typeface="Calibri"/>
              </a:rPr>
              <a:t>Estimated Net-worth: US$37.6 billion</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p:nvPr/>
        </p:nvPicPr>
        <p:blipFill>
          <a:blip r:embed="rId3"/>
          <a:stretch/>
        </p:blipFill>
        <p:spPr>
          <a:xfrm>
            <a:off x="-8400" y="2755080"/>
            <a:ext cx="4557960" cy="2882831"/>
          </a:xfrm>
          <a:prstGeom prst="rect">
            <a:avLst/>
          </a:prstGeom>
          <a:ln>
            <a:noFill/>
          </a:ln>
        </p:spPr>
      </p:pic>
      <p:pic>
        <p:nvPicPr>
          <p:cNvPr id="8" name="Picture 2"/>
          <p:cNvPicPr/>
          <p:nvPr/>
        </p:nvPicPr>
        <p:blipFill>
          <a:blip r:embed="rId4"/>
          <a:stretch/>
        </p:blipFill>
        <p:spPr>
          <a:xfrm>
            <a:off x="240" y="1064520"/>
            <a:ext cx="4554000" cy="2559240"/>
          </a:xfrm>
          <a:prstGeom prst="rect">
            <a:avLst/>
          </a:prstGeom>
          <a:ln>
            <a:noFill/>
          </a:ln>
        </p:spPr>
      </p:pic>
      <p:sp>
        <p:nvSpPr>
          <p:cNvPr id="2" name="Title 1"/>
          <p:cNvSpPr>
            <a:spLocks noGrp="1"/>
          </p:cNvSpPr>
          <p:nvPr>
            <p:ph type="title"/>
          </p:nvPr>
        </p:nvSpPr>
        <p:spPr>
          <a:xfrm>
            <a:off x="1990936" y="404271"/>
            <a:ext cx="4694069"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LUXURY CAR PROGRAMME</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7"/>
          <p:cNvSpPr/>
          <p:nvPr/>
        </p:nvSpPr>
        <p:spPr>
          <a:xfrm>
            <a:off x="524840" y="178200"/>
            <a:ext cx="103320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a:lnSpc>
                <a:spcPct val="100000"/>
              </a:lnSpc>
            </a:pPr>
            <a:r>
              <a:rPr lang="en-US" sz="5400" b="1" strike="noStrike" spc="-1" dirty="0">
                <a:solidFill>
                  <a:srgbClr val="F87102"/>
                </a:solidFill>
                <a:latin typeface="Calibri"/>
              </a:rPr>
              <a:t>10</a:t>
            </a:r>
            <a:endParaRPr lang="en-US" sz="5400" b="0" strike="noStrike" spc="-1" dirty="0">
              <a:solidFill>
                <a:srgbClr val="F87102"/>
              </a:solidFill>
              <a:latin typeface="Arial"/>
            </a:endParaRPr>
          </a:p>
        </p:txBody>
      </p:sp>
      <p:pic>
        <p:nvPicPr>
          <p:cNvPr id="9" name="Picture 5"/>
          <p:cNvPicPr/>
          <p:nvPr/>
        </p:nvPicPr>
        <p:blipFill>
          <a:blip r:embed="rId5"/>
          <a:srcRect t="67730" b="9523"/>
          <a:stretch/>
        </p:blipFill>
        <p:spPr>
          <a:xfrm>
            <a:off x="5486640" y="4107240"/>
            <a:ext cx="4419360" cy="1497240"/>
          </a:xfrm>
          <a:prstGeom prst="rect">
            <a:avLst/>
          </a:prstGeom>
          <a:ln>
            <a:noFill/>
          </a:ln>
        </p:spPr>
      </p:pic>
      <p:sp>
        <p:nvSpPr>
          <p:cNvPr id="10" name="CustomShape 1"/>
          <p:cNvSpPr/>
          <p:nvPr/>
        </p:nvSpPr>
        <p:spPr>
          <a:xfrm>
            <a:off x="72600" y="5604840"/>
            <a:ext cx="9753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15210D"/>
                </a:solidFill>
                <a:latin typeface="Calibri"/>
              </a:rPr>
              <a:t>Hit the rank of  </a:t>
            </a:r>
            <a:r>
              <a:rPr lang="en-US" sz="2400" b="1" strike="noStrike" spc="-1" dirty="0">
                <a:solidFill>
                  <a:srgbClr val="15210D"/>
                </a:solidFill>
                <a:latin typeface="Calibri"/>
              </a:rPr>
              <a:t>DIAMOND </a:t>
            </a:r>
            <a:r>
              <a:rPr lang="en-US" sz="2400" b="0" strike="noStrike" spc="-1" dirty="0">
                <a:solidFill>
                  <a:srgbClr val="15210D"/>
                </a:solidFill>
                <a:latin typeface="Calibri"/>
              </a:rPr>
              <a:t>and</a:t>
            </a:r>
            <a:r>
              <a:rPr lang="en-US" sz="2400" b="1" strike="noStrike" spc="-1" dirty="0">
                <a:solidFill>
                  <a:srgbClr val="15210D"/>
                </a:solidFill>
                <a:latin typeface="Calibri"/>
              </a:rPr>
              <a:t>  </a:t>
            </a:r>
            <a:r>
              <a:rPr lang="en-US" sz="2400" b="0" strike="noStrike" spc="-1" dirty="0">
                <a:solidFill>
                  <a:srgbClr val="15210D"/>
                </a:solidFill>
                <a:latin typeface="Calibri"/>
              </a:rPr>
              <a:t>be eligible </a:t>
            </a:r>
            <a:endParaRPr lang="en-US" sz="2400" b="0" strike="noStrike" spc="-1" dirty="0">
              <a:latin typeface="Arial"/>
            </a:endParaRPr>
          </a:p>
          <a:p>
            <a:pPr algn="ctr">
              <a:lnSpc>
                <a:spcPct val="100000"/>
              </a:lnSpc>
            </a:pPr>
            <a:r>
              <a:rPr lang="en-US" sz="2400" b="0" strike="noStrike" spc="-1" dirty="0">
                <a:solidFill>
                  <a:srgbClr val="15210D"/>
                </a:solidFill>
                <a:latin typeface="Calibri"/>
              </a:rPr>
              <a:t>to participate in this car partnership </a:t>
            </a:r>
            <a:r>
              <a:rPr lang="en-US" sz="2400" b="0" strike="noStrike" spc="-1" dirty="0" err="1">
                <a:solidFill>
                  <a:srgbClr val="15210D"/>
                </a:solidFill>
                <a:latin typeface="Calibri"/>
              </a:rPr>
              <a:t>programme</a:t>
            </a:r>
            <a:r>
              <a:rPr lang="en-US" sz="2400" b="0" strike="noStrike" spc="-1" dirty="0">
                <a:solidFill>
                  <a:srgbClr val="15210D"/>
                </a:solidFill>
                <a:latin typeface="Calibri"/>
              </a:rPr>
              <a:t>.</a:t>
            </a:r>
            <a:endParaRPr lang="en-US" sz="2400" b="0" strike="noStrike" spc="-1" dirty="0">
              <a:latin typeface="Arial"/>
            </a:endParaRPr>
          </a:p>
        </p:txBody>
      </p:sp>
      <p:pic>
        <p:nvPicPr>
          <p:cNvPr id="11" name="Picture 8"/>
          <p:cNvPicPr/>
          <p:nvPr/>
        </p:nvPicPr>
        <p:blipFill>
          <a:blip r:embed="rId6"/>
          <a:srcRect l="6153" t="1277" b="5241"/>
          <a:stretch/>
        </p:blipFill>
        <p:spPr>
          <a:xfrm>
            <a:off x="5443440" y="1092960"/>
            <a:ext cx="4462560" cy="3013920"/>
          </a:xfrm>
          <a:prstGeom prst="rect">
            <a:avLst/>
          </a:prstGeom>
          <a:ln>
            <a:noFill/>
          </a:ln>
        </p:spPr>
      </p:pic>
      <p:sp>
        <p:nvSpPr>
          <p:cNvPr id="12" name="CustomShape 2"/>
          <p:cNvSpPr/>
          <p:nvPr/>
        </p:nvSpPr>
        <p:spPr>
          <a:xfrm>
            <a:off x="155320" y="6082560"/>
            <a:ext cx="1697760" cy="364680"/>
          </a:xfrm>
          <a:prstGeom prst="rect">
            <a:avLst/>
          </a:prstGeom>
          <a:solidFill>
            <a:srgbClr val="008264"/>
          </a:solidFill>
          <a:ln>
            <a:noFill/>
          </a:ln>
        </p:spPr>
        <p:style>
          <a:lnRef idx="2">
            <a:schemeClr val="accent6">
              <a:shade val="50000"/>
            </a:schemeClr>
          </a:lnRef>
          <a:fillRef idx="1">
            <a:schemeClr val="accent6"/>
          </a:fillRef>
          <a:effectRef idx="0">
            <a:schemeClr val="accent6"/>
          </a:effectRef>
          <a:fontRef idx="minor"/>
        </p:style>
        <p:txBody>
          <a:bodyPr lIns="90000" tIns="45000" rIns="90000" bIns="45000">
            <a:spAutoFit/>
          </a:bodyPr>
          <a:lstStyle/>
          <a:p>
            <a:pPr algn="ctr">
              <a:lnSpc>
                <a:spcPct val="100000"/>
              </a:lnSpc>
            </a:pPr>
            <a:r>
              <a:rPr lang="en-US" sz="1800" b="1" strike="noStrike" spc="-1" dirty="0">
                <a:solidFill>
                  <a:srgbClr val="FFFFFF"/>
                </a:solidFill>
                <a:latin typeface="Calibri"/>
              </a:rPr>
              <a:t>T &amp; C Applies</a:t>
            </a:r>
            <a:endParaRPr lang="en-US" sz="1800" b="0" strike="noStrike" spc="-1" dirty="0">
              <a:latin typeface="Arial"/>
            </a:endParaRPr>
          </a:p>
        </p:txBody>
      </p:sp>
      <p:pic>
        <p:nvPicPr>
          <p:cNvPr id="13" name="Picture 1"/>
          <p:cNvPicPr/>
          <p:nvPr/>
        </p:nvPicPr>
        <p:blipFill>
          <a:blip r:embed="rId7"/>
          <a:stretch/>
        </p:blipFill>
        <p:spPr>
          <a:xfrm rot="2760000">
            <a:off x="3801120" y="2599560"/>
            <a:ext cx="2295360" cy="2047680"/>
          </a:xfrm>
          <a:prstGeom prst="rect">
            <a:avLst/>
          </a:prstGeom>
          <a:ln>
            <a:noFill/>
          </a:ln>
        </p:spPr>
      </p:pic>
      <p:sp>
        <p:nvSpPr>
          <p:cNvPr id="14" name="CustomShape 4"/>
          <p:cNvSpPr/>
          <p:nvPr/>
        </p:nvSpPr>
        <p:spPr>
          <a:xfrm>
            <a:off x="4554600" y="4856040"/>
            <a:ext cx="931680" cy="304920"/>
          </a:xfrm>
          <a:prstGeom prst="triangle">
            <a:avLst>
              <a:gd name="adj" fmla="val 50000"/>
            </a:avLst>
          </a:prstGeom>
          <a:ln>
            <a:noFill/>
          </a:ln>
        </p:spPr>
        <p:style>
          <a:lnRef idx="2">
            <a:schemeClr val="accent6"/>
          </a:lnRef>
          <a:fillRef idx="1">
            <a:schemeClr val="lt1"/>
          </a:fillRef>
          <a:effectRef idx="0">
            <a:schemeClr val="accent6"/>
          </a:effectRef>
          <a:fontRef idx="minor"/>
        </p:style>
      </p:sp>
      <p:sp>
        <p:nvSpPr>
          <p:cNvPr id="15" name="CustomShape 5"/>
          <p:cNvSpPr/>
          <p:nvPr/>
        </p:nvSpPr>
        <p:spPr>
          <a:xfrm>
            <a:off x="4702920" y="1778400"/>
            <a:ext cx="435240" cy="565560"/>
          </a:xfrm>
          <a:prstGeom prst="downArrow">
            <a:avLst>
              <a:gd name="adj1" fmla="val 50000"/>
              <a:gd name="adj2" fmla="val 50000"/>
            </a:avLst>
          </a:prstGeom>
          <a:ln>
            <a:noFill/>
          </a:ln>
        </p:spPr>
        <p:style>
          <a:lnRef idx="2">
            <a:schemeClr val="accent6"/>
          </a:lnRef>
          <a:fillRef idx="1">
            <a:schemeClr val="lt1"/>
          </a:fillRef>
          <a:effectRef idx="0">
            <a:schemeClr val="accent6"/>
          </a:effectRef>
          <a:fontRef idx="minor"/>
        </p:style>
      </p:sp>
    </p:spTree>
    <p:extLst>
      <p:ext uri="{BB962C8B-B14F-4D97-AF65-F5344CB8AC3E}">
        <p14:creationId xmlns:p14="http://schemas.microsoft.com/office/powerpoint/2010/main" val="71261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46" y="803189"/>
            <a:ext cx="8493845" cy="5854219"/>
          </a:xfrm>
          <a:prstGeom prst="rect">
            <a:avLst/>
          </a:prstGeom>
        </p:spPr>
      </p:pic>
      <p:sp>
        <p:nvSpPr>
          <p:cNvPr id="2" name="Title 1"/>
          <p:cNvSpPr>
            <a:spLocks noGrp="1"/>
          </p:cNvSpPr>
          <p:nvPr>
            <p:ph type="title"/>
          </p:nvPr>
        </p:nvSpPr>
        <p:spPr>
          <a:xfrm>
            <a:off x="186849" y="416628"/>
            <a:ext cx="4545788"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FINANCIAL TESTIMONIALS</a:t>
            </a:r>
          </a:p>
        </p:txBody>
      </p:sp>
    </p:spTree>
    <p:extLst>
      <p:ext uri="{BB962C8B-B14F-4D97-AF65-F5344CB8AC3E}">
        <p14:creationId xmlns:p14="http://schemas.microsoft.com/office/powerpoint/2010/main" val="3964999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D698F94-66A3-44E4-A78B-707F256DCDF5}"/>
              </a:ext>
            </a:extLst>
          </p:cNvPr>
          <p:cNvSpPr/>
          <p:nvPr/>
        </p:nvSpPr>
        <p:spPr>
          <a:xfrm>
            <a:off x="5298736" y="1094070"/>
            <a:ext cx="3347086" cy="4824963"/>
          </a:xfrm>
          <a:prstGeom prst="rect">
            <a:avLst/>
          </a:prstGeom>
          <a:blipFill>
            <a:blip r:embed="rId3" cstate="print"/>
            <a:stretch>
              <a:fillRect/>
            </a:stretch>
          </a:blipFill>
        </p:spPr>
        <p:txBody>
          <a:bodyPr wrap="square" lIns="0" tIns="0" rIns="0" bIns="0" rtlCol="0"/>
          <a:lstStyle/>
          <a:p>
            <a:endParaRPr/>
          </a:p>
        </p:txBody>
      </p:sp>
      <p:sp>
        <p:nvSpPr>
          <p:cNvPr id="9" name="object 3">
            <a:extLst>
              <a:ext uri="{FF2B5EF4-FFF2-40B4-BE49-F238E27FC236}">
                <a16:creationId xmlns:a16="http://schemas.microsoft.com/office/drawing/2014/main" id="{3A9F9A7E-5088-4B79-BF71-9538112DD6B3}"/>
              </a:ext>
            </a:extLst>
          </p:cNvPr>
          <p:cNvSpPr txBox="1">
            <a:spLocks noGrp="1"/>
          </p:cNvSpPr>
          <p:nvPr>
            <p:ph type="title"/>
          </p:nvPr>
        </p:nvSpPr>
        <p:spPr>
          <a:xfrm>
            <a:off x="591413" y="919886"/>
            <a:ext cx="3347085" cy="2128788"/>
          </a:xfrm>
          <a:prstGeom prst="rect">
            <a:avLst/>
          </a:prstGeom>
        </p:spPr>
        <p:txBody>
          <a:bodyPr vert="horz" wrap="square" lIns="0" tIns="12700" rIns="0" bIns="0" rtlCol="0">
            <a:spAutoFit/>
          </a:bodyPr>
          <a:lstStyle/>
          <a:p>
            <a:pPr marL="556895">
              <a:lnSpc>
                <a:spcPts val="2030"/>
              </a:lnSpc>
              <a:spcBef>
                <a:spcPts val="100"/>
              </a:spcBef>
            </a:pPr>
            <a:r>
              <a:rPr sz="1800" b="0" spc="-35" dirty="0">
                <a:solidFill>
                  <a:srgbClr val="000000"/>
                </a:solidFill>
                <a:latin typeface="Calibri"/>
                <a:cs typeface="Calibri"/>
              </a:rPr>
              <a:t>START </a:t>
            </a:r>
            <a:r>
              <a:rPr sz="1800" b="0" spc="-20" dirty="0">
                <a:solidFill>
                  <a:srgbClr val="000000"/>
                </a:solidFill>
                <a:latin typeface="Calibri"/>
                <a:cs typeface="Calibri"/>
              </a:rPr>
              <a:t>YOUR </a:t>
            </a:r>
            <a:r>
              <a:rPr sz="1800" b="0" spc="-5" dirty="0">
                <a:solidFill>
                  <a:srgbClr val="000000"/>
                </a:solidFill>
                <a:latin typeface="Calibri"/>
                <a:cs typeface="Calibri"/>
              </a:rPr>
              <a:t>JOURNEY</a:t>
            </a:r>
            <a:r>
              <a:rPr sz="1800" b="0" spc="20" dirty="0">
                <a:solidFill>
                  <a:srgbClr val="000000"/>
                </a:solidFill>
                <a:latin typeface="Calibri"/>
                <a:cs typeface="Calibri"/>
              </a:rPr>
              <a:t> </a:t>
            </a:r>
            <a:r>
              <a:rPr sz="1800" b="0" spc="-25" dirty="0">
                <a:solidFill>
                  <a:srgbClr val="000000"/>
                </a:solidFill>
                <a:latin typeface="Calibri"/>
                <a:cs typeface="Calibri"/>
              </a:rPr>
              <a:t>TO</a:t>
            </a:r>
            <a:endParaRPr sz="1800" dirty="0">
              <a:latin typeface="Calibri"/>
              <a:cs typeface="Calibri"/>
            </a:endParaRPr>
          </a:p>
          <a:p>
            <a:pPr marL="198755" marR="5080" indent="-186690">
              <a:lnSpc>
                <a:spcPts val="7200"/>
              </a:lnSpc>
              <a:spcBef>
                <a:spcPts val="105"/>
              </a:spcBef>
            </a:pPr>
            <a:r>
              <a:rPr sz="6000" b="0" spc="-10" dirty="0">
                <a:solidFill>
                  <a:srgbClr val="008264"/>
                </a:solidFill>
                <a:latin typeface="Calibri"/>
                <a:cs typeface="Calibri"/>
              </a:rPr>
              <a:t>FINANCIAL  </a:t>
            </a:r>
            <a:r>
              <a:rPr sz="6000" b="0" spc="-5" dirty="0">
                <a:solidFill>
                  <a:srgbClr val="008264"/>
                </a:solidFill>
                <a:latin typeface="Calibri"/>
                <a:cs typeface="Calibri"/>
              </a:rPr>
              <a:t>FREEDOM</a:t>
            </a:r>
            <a:endParaRPr sz="6000" dirty="0">
              <a:solidFill>
                <a:srgbClr val="008264"/>
              </a:solidFill>
              <a:latin typeface="Calibri"/>
              <a:cs typeface="Calibri"/>
            </a:endParaRPr>
          </a:p>
        </p:txBody>
      </p:sp>
      <p:sp>
        <p:nvSpPr>
          <p:cNvPr id="11" name="object 4">
            <a:extLst>
              <a:ext uri="{FF2B5EF4-FFF2-40B4-BE49-F238E27FC236}">
                <a16:creationId xmlns:a16="http://schemas.microsoft.com/office/drawing/2014/main" id="{1FE6F740-597A-4CFD-976E-29F5EC4476A9}"/>
              </a:ext>
            </a:extLst>
          </p:cNvPr>
          <p:cNvSpPr txBox="1"/>
          <p:nvPr/>
        </p:nvSpPr>
        <p:spPr>
          <a:xfrm>
            <a:off x="1449705" y="3136982"/>
            <a:ext cx="1812925" cy="369570"/>
          </a:xfrm>
          <a:prstGeom prst="rect">
            <a:avLst/>
          </a:prstGeom>
          <a:solidFill>
            <a:srgbClr val="E1EFD9"/>
          </a:solidFill>
          <a:ln w="6350">
            <a:solidFill>
              <a:srgbClr val="6FAC46"/>
            </a:solidFill>
          </a:ln>
        </p:spPr>
        <p:txBody>
          <a:bodyPr vert="horz" wrap="square" lIns="0" tIns="31115" rIns="0" bIns="0" rtlCol="0">
            <a:spAutoFit/>
          </a:bodyPr>
          <a:lstStyle/>
          <a:p>
            <a:pPr marL="91440">
              <a:lnSpc>
                <a:spcPct val="100000"/>
              </a:lnSpc>
              <a:spcBef>
                <a:spcPts val="245"/>
              </a:spcBef>
            </a:pPr>
            <a:r>
              <a:rPr sz="1800" spc="-10" dirty="0">
                <a:latin typeface="Calibri"/>
                <a:cs typeface="Calibri"/>
              </a:rPr>
              <a:t>ACCOUNT</a:t>
            </a:r>
            <a:r>
              <a:rPr sz="1800" spc="-30" dirty="0">
                <a:latin typeface="Calibri"/>
                <a:cs typeface="Calibri"/>
              </a:rPr>
              <a:t> DETAIL</a:t>
            </a:r>
            <a:endParaRPr sz="1800" dirty="0">
              <a:latin typeface="Calibri"/>
              <a:cs typeface="Calibri"/>
            </a:endParaRPr>
          </a:p>
        </p:txBody>
      </p:sp>
      <p:sp>
        <p:nvSpPr>
          <p:cNvPr id="12" name="object 5">
            <a:extLst>
              <a:ext uri="{FF2B5EF4-FFF2-40B4-BE49-F238E27FC236}">
                <a16:creationId xmlns:a16="http://schemas.microsoft.com/office/drawing/2014/main" id="{A105A4DB-3ADE-4D31-9646-84687EBB3D3A}"/>
              </a:ext>
            </a:extLst>
          </p:cNvPr>
          <p:cNvSpPr txBox="1"/>
          <p:nvPr/>
        </p:nvSpPr>
        <p:spPr>
          <a:xfrm>
            <a:off x="989787" y="3700112"/>
            <a:ext cx="3476196" cy="3052118"/>
          </a:xfrm>
          <a:prstGeom prst="rect">
            <a:avLst/>
          </a:prstGeom>
        </p:spPr>
        <p:txBody>
          <a:bodyPr vert="horz" wrap="square" lIns="0" tIns="12700" rIns="0" bIns="0" rtlCol="0">
            <a:spAutoFit/>
          </a:bodyPr>
          <a:lstStyle/>
          <a:p>
            <a:pPr marL="483234">
              <a:lnSpc>
                <a:spcPct val="100000"/>
              </a:lnSpc>
              <a:spcBef>
                <a:spcPts val="100"/>
              </a:spcBef>
            </a:pPr>
            <a:r>
              <a:rPr sz="1800" b="1" spc="-10" dirty="0">
                <a:latin typeface="Calibri"/>
                <a:cs typeface="Calibri"/>
              </a:rPr>
              <a:t>ACCOUNT </a:t>
            </a:r>
            <a:r>
              <a:rPr sz="1800" b="1" dirty="0">
                <a:latin typeface="Calibri"/>
                <a:cs typeface="Calibri"/>
              </a:rPr>
              <a:t>NAME:</a:t>
            </a:r>
            <a:endParaRPr sz="1800" dirty="0">
              <a:latin typeface="Calibri"/>
              <a:cs typeface="Calibri"/>
            </a:endParaRPr>
          </a:p>
          <a:p>
            <a:pPr marL="64135">
              <a:lnSpc>
                <a:spcPct val="100000"/>
              </a:lnSpc>
            </a:pPr>
            <a:r>
              <a:rPr lang="en-US" sz="1800" spc="-10" dirty="0">
                <a:latin typeface="Calibri"/>
                <a:cs typeface="Calibri"/>
              </a:rPr>
              <a:t>     </a:t>
            </a:r>
            <a:r>
              <a:rPr sz="1800" spc="-10" dirty="0">
                <a:latin typeface="Calibri"/>
                <a:cs typeface="Calibri"/>
              </a:rPr>
              <a:t>PUREGEN </a:t>
            </a:r>
            <a:r>
              <a:rPr lang="en-US" spc="-10" dirty="0">
                <a:latin typeface="Calibri"/>
                <a:cs typeface="Calibri"/>
              </a:rPr>
              <a:t>GHANA LTD</a:t>
            </a:r>
            <a:endParaRPr sz="1800" dirty="0">
              <a:latin typeface="Calibri"/>
              <a:cs typeface="Calibri"/>
            </a:endParaRPr>
          </a:p>
          <a:p>
            <a:pPr>
              <a:lnSpc>
                <a:spcPct val="100000"/>
              </a:lnSpc>
              <a:spcBef>
                <a:spcPts val="25"/>
              </a:spcBef>
            </a:pPr>
            <a:endParaRPr sz="1750" dirty="0">
              <a:latin typeface="Calibri"/>
              <a:cs typeface="Calibri"/>
            </a:endParaRPr>
          </a:p>
          <a:p>
            <a:pPr marL="12700" marR="5080" indent="313690">
              <a:lnSpc>
                <a:spcPct val="100000"/>
              </a:lnSpc>
              <a:tabLst>
                <a:tab pos="1344295" algn="l"/>
                <a:tab pos="1384300" algn="l"/>
              </a:tabLst>
            </a:pPr>
            <a:r>
              <a:rPr sz="1800" b="1" spc="-10" dirty="0">
                <a:latin typeface="Calibri"/>
                <a:cs typeface="Calibri"/>
              </a:rPr>
              <a:t>ACCOUNT </a:t>
            </a:r>
            <a:r>
              <a:rPr sz="1800" b="1" spc="-5" dirty="0">
                <a:latin typeface="Calibri"/>
                <a:cs typeface="Calibri"/>
              </a:rPr>
              <a:t>NUMBERS:  </a:t>
            </a:r>
            <a:r>
              <a:rPr sz="1800" spc="-5" dirty="0">
                <a:latin typeface="Calibri"/>
                <a:cs typeface="Calibri"/>
              </a:rPr>
              <a:t>  </a:t>
            </a:r>
            <a:br>
              <a:rPr lang="en-US" sz="1800" spc="-5" dirty="0">
                <a:latin typeface="Calibri"/>
                <a:cs typeface="Calibri"/>
              </a:rPr>
            </a:br>
            <a:r>
              <a:rPr sz="1800" spc="-15" dirty="0">
                <a:latin typeface="Calibri"/>
                <a:cs typeface="Calibri"/>
              </a:rPr>
              <a:t>ECO</a:t>
            </a:r>
            <a:r>
              <a:rPr sz="1800" spc="-5" dirty="0">
                <a:latin typeface="Calibri"/>
                <a:cs typeface="Calibri"/>
              </a:rPr>
              <a:t> BANK</a:t>
            </a:r>
            <a:r>
              <a:rPr lang="en-US" spc="-5" dirty="0">
                <a:latin typeface="Calibri"/>
                <a:cs typeface="Calibri"/>
              </a:rPr>
              <a:t> </a:t>
            </a:r>
            <a:r>
              <a:rPr sz="1800" dirty="0">
                <a:latin typeface="Calibri"/>
                <a:cs typeface="Calibri"/>
              </a:rPr>
              <a:t>–</a:t>
            </a:r>
            <a:r>
              <a:rPr sz="1800" spc="-85" dirty="0">
                <a:latin typeface="Calibri"/>
                <a:cs typeface="Calibri"/>
              </a:rPr>
              <a:t> </a:t>
            </a:r>
            <a:r>
              <a:rPr lang="en-US" sz="1800" spc="-85" dirty="0">
                <a:latin typeface="Calibri"/>
                <a:cs typeface="Calibri"/>
              </a:rPr>
              <a:t> 1441001094408       </a:t>
            </a:r>
            <a:br>
              <a:rPr lang="en-US" spc="-5" dirty="0">
                <a:latin typeface="Calibri"/>
                <a:cs typeface="Calibri"/>
              </a:rPr>
            </a:br>
            <a:r>
              <a:rPr lang="en-US" spc="-5" dirty="0">
                <a:latin typeface="Calibri"/>
                <a:cs typeface="Calibri"/>
              </a:rPr>
              <a:t>GTBANK  </a:t>
            </a:r>
            <a:r>
              <a:rPr lang="en-US" dirty="0">
                <a:latin typeface="Calibri"/>
                <a:cs typeface="Calibri"/>
              </a:rPr>
              <a:t>–</a:t>
            </a:r>
            <a:r>
              <a:rPr lang="en-US" spc="-85" dirty="0">
                <a:latin typeface="Calibri"/>
                <a:cs typeface="Calibri"/>
              </a:rPr>
              <a:t>      201118496110</a:t>
            </a:r>
          </a:p>
          <a:p>
            <a:pPr marL="12700" marR="5080" indent="313690">
              <a:lnSpc>
                <a:spcPct val="100000"/>
              </a:lnSpc>
              <a:tabLst>
                <a:tab pos="1344295" algn="l"/>
                <a:tab pos="1384300" algn="l"/>
              </a:tabLst>
            </a:pPr>
            <a:endParaRPr lang="en-US" spc="-85" dirty="0">
              <a:latin typeface="Calibri"/>
              <a:cs typeface="Calibri"/>
            </a:endParaRPr>
          </a:p>
          <a:p>
            <a:pPr marL="12700" marR="5080" indent="313690">
              <a:lnSpc>
                <a:spcPct val="100000"/>
              </a:lnSpc>
              <a:tabLst>
                <a:tab pos="1344295" algn="l"/>
                <a:tab pos="1384300" algn="l"/>
              </a:tabLst>
            </a:pPr>
            <a:r>
              <a:rPr lang="en-US" b="1" spc="-85" dirty="0">
                <a:latin typeface="Calibri"/>
                <a:cs typeface="Calibri"/>
              </a:rPr>
              <a:t>MTN MoMo DETAILS  </a:t>
            </a:r>
          </a:p>
          <a:p>
            <a:pPr marL="12700" marR="5080" indent="313690">
              <a:lnSpc>
                <a:spcPct val="100000"/>
              </a:lnSpc>
              <a:tabLst>
                <a:tab pos="1344295" algn="l"/>
                <a:tab pos="1384300" algn="l"/>
              </a:tabLst>
            </a:pPr>
            <a:r>
              <a:rPr lang="en-US" spc="-85" dirty="0">
                <a:latin typeface="Calibri"/>
                <a:cs typeface="Calibri"/>
              </a:rPr>
              <a:t>No: 0248735635</a:t>
            </a:r>
            <a:br>
              <a:rPr lang="en-US" spc="-85" dirty="0">
                <a:latin typeface="Calibri"/>
                <a:cs typeface="Calibri"/>
              </a:rPr>
            </a:br>
            <a:r>
              <a:rPr lang="en-US" spc="-85" dirty="0">
                <a:latin typeface="Calibri"/>
                <a:cs typeface="Calibri"/>
              </a:rPr>
              <a:t>Name: Frederick Kobina Ansah Afful</a:t>
            </a:r>
            <a:r>
              <a:rPr lang="en-US" b="1" spc="-85" dirty="0">
                <a:latin typeface="Calibri"/>
                <a:cs typeface="Calibri"/>
              </a:rPr>
              <a:t>  </a:t>
            </a:r>
            <a:endParaRPr lang="en-US" sz="1800" b="1" spc="-5" dirty="0">
              <a:latin typeface="Calibri"/>
              <a:cs typeface="Calibri"/>
            </a:endParaRPr>
          </a:p>
          <a:p>
            <a:pPr marL="12700" marR="5080" indent="313690">
              <a:lnSpc>
                <a:spcPct val="100000"/>
              </a:lnSpc>
              <a:tabLst>
                <a:tab pos="1344295" algn="l"/>
                <a:tab pos="1384300" algn="l"/>
              </a:tabLst>
            </a:pPr>
            <a:endParaRPr sz="1800" dirty="0">
              <a:latin typeface="Calibri"/>
              <a:cs typeface="Calibri"/>
            </a:endParaRPr>
          </a:p>
        </p:txBody>
      </p:sp>
      <p:graphicFrame>
        <p:nvGraphicFramePr>
          <p:cNvPr id="2" name="Object 1">
            <a:extLst>
              <a:ext uri="{FF2B5EF4-FFF2-40B4-BE49-F238E27FC236}">
                <a16:creationId xmlns:a16="http://schemas.microsoft.com/office/drawing/2014/main" id="{93D85E20-3EA6-4436-BFBD-B5F6D2CD5C6B}"/>
              </a:ext>
            </a:extLst>
          </p:cNvPr>
          <p:cNvGraphicFramePr>
            <a:graphicFrameLocks noChangeAspect="1"/>
          </p:cNvGraphicFramePr>
          <p:nvPr>
            <p:extLst>
              <p:ext uri="{D42A27DB-BD31-4B8C-83A1-F6EECF244321}">
                <p14:modId xmlns:p14="http://schemas.microsoft.com/office/powerpoint/2010/main" val="653611004"/>
              </p:ext>
            </p:extLst>
          </p:nvPr>
        </p:nvGraphicFramePr>
        <p:xfrm>
          <a:off x="5298736" y="1094070"/>
          <a:ext cx="3347085" cy="4824963"/>
        </p:xfrm>
        <a:graphic>
          <a:graphicData uri="http://schemas.openxmlformats.org/presentationml/2006/ole">
            <mc:AlternateContent xmlns:mc="http://schemas.openxmlformats.org/markup-compatibility/2006">
              <mc:Choice xmlns:v="urn:schemas-microsoft-com:vml" Requires="v">
                <p:oleObj name="Acrobat Document" r:id="rId4" imgW="5667037" imgH="8019948" progId="AcroExch.Document.11">
                  <p:embed/>
                </p:oleObj>
              </mc:Choice>
              <mc:Fallback>
                <p:oleObj name="Acrobat Document" r:id="rId4" imgW="5667037" imgH="8019948" progId="AcroExch.Document.11">
                  <p:embed/>
                  <p:pic>
                    <p:nvPicPr>
                      <p:cNvPr id="0" name=""/>
                      <p:cNvPicPr/>
                      <p:nvPr/>
                    </p:nvPicPr>
                    <p:blipFill>
                      <a:blip r:embed="rId5"/>
                      <a:stretch>
                        <a:fillRect/>
                      </a:stretch>
                    </p:blipFill>
                    <p:spPr>
                      <a:xfrm>
                        <a:off x="5298736" y="1094070"/>
                        <a:ext cx="3347085" cy="4824963"/>
                      </a:xfrm>
                      <a:prstGeom prst="rect">
                        <a:avLst/>
                      </a:prstGeom>
                    </p:spPr>
                  </p:pic>
                </p:oleObj>
              </mc:Fallback>
            </mc:AlternateContent>
          </a:graphicData>
        </a:graphic>
      </p:graphicFrame>
    </p:spTree>
    <p:extLst>
      <p:ext uri="{BB962C8B-B14F-4D97-AF65-F5344CB8AC3E}">
        <p14:creationId xmlns:p14="http://schemas.microsoft.com/office/powerpoint/2010/main" val="1247277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24" name="TextShape 1"/>
          <p:cNvSpPr txBox="1"/>
          <p:nvPr/>
        </p:nvSpPr>
        <p:spPr>
          <a:xfrm>
            <a:off x="681360" y="486039"/>
            <a:ext cx="8543520" cy="574920"/>
          </a:xfrm>
          <a:prstGeom prst="rect">
            <a:avLst/>
          </a:prstGeom>
          <a:noFill/>
          <a:ln>
            <a:noFill/>
          </a:ln>
        </p:spPr>
        <p:txBody>
          <a:bodyPr anchor="ctr">
            <a:noAutofit/>
          </a:bodyPr>
          <a:lstStyle/>
          <a:p>
            <a:pPr algn="ctr">
              <a:lnSpc>
                <a:spcPct val="90000"/>
              </a:lnSpc>
            </a:pPr>
            <a:r>
              <a:rPr lang="en-US" sz="2800" b="1" strike="noStrike" spc="-1">
                <a:solidFill>
                  <a:srgbClr val="000000"/>
                </a:solidFill>
                <a:latin typeface="Calibri Light"/>
              </a:rPr>
              <a:t>HOW TO UPDATE YOUR ADDRESS OR BANK ACCOUNT DETAILS VIA YOUR BACK OFFICE</a:t>
            </a:r>
            <a:endParaRPr lang="en-US" sz="2800" b="0" strike="noStrike" spc="-1">
              <a:solidFill>
                <a:srgbClr val="000000"/>
              </a:solidFill>
              <a:latin typeface="Calibri"/>
            </a:endParaRPr>
          </a:p>
        </p:txBody>
      </p:sp>
      <p:pic>
        <p:nvPicPr>
          <p:cNvPr id="725" name="Content Placeholder 3"/>
          <p:cNvPicPr/>
          <p:nvPr/>
        </p:nvPicPr>
        <p:blipFill>
          <a:blip r:embed="rId3"/>
          <a:srcRect r="1292"/>
          <a:stretch/>
        </p:blipFill>
        <p:spPr>
          <a:xfrm>
            <a:off x="240" y="1223319"/>
            <a:ext cx="9905760" cy="4910760"/>
          </a:xfrm>
          <a:prstGeom prst="rect">
            <a:avLst/>
          </a:prstGeom>
          <a:ln>
            <a:noFill/>
          </a:ln>
        </p:spPr>
      </p:pic>
      <p:sp>
        <p:nvSpPr>
          <p:cNvPr id="726" name="CustomShape 2"/>
          <p:cNvSpPr/>
          <p:nvPr/>
        </p:nvSpPr>
        <p:spPr>
          <a:xfrm>
            <a:off x="2693520" y="1371600"/>
            <a:ext cx="4594680" cy="913320"/>
          </a:xfrm>
          <a:prstGeom prst="rect">
            <a:avLst/>
          </a:prstGeom>
          <a:ln/>
        </p:spPr>
        <p:style>
          <a:lnRef idx="2">
            <a:schemeClr val="accent2"/>
          </a:lnRef>
          <a:fillRef idx="1">
            <a:schemeClr val="lt1"/>
          </a:fillRef>
          <a:effectRef idx="0">
            <a:schemeClr val="accent2"/>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Log into your Virtual Back  Office (VBO)</a:t>
            </a:r>
            <a:endParaRPr lang="en-US" sz="1800" b="0" strike="noStrike" spc="-1">
              <a:latin typeface="Arial"/>
            </a:endParaRPr>
          </a:p>
          <a:p>
            <a:pPr>
              <a:lnSpc>
                <a:spcPct val="100000"/>
              </a:lnSpc>
            </a:pPr>
            <a:r>
              <a:rPr lang="en-US" sz="1800" b="0" strike="noStrike" spc="-1">
                <a:solidFill>
                  <a:srgbClr val="000000"/>
                </a:solidFill>
                <a:latin typeface="Calibri"/>
              </a:rPr>
              <a:t>And click </a:t>
            </a:r>
            <a:r>
              <a:rPr lang="en-US" sz="1800" b="1" strike="noStrike" spc="-1">
                <a:solidFill>
                  <a:srgbClr val="000000"/>
                </a:solidFill>
                <a:latin typeface="Calibri"/>
              </a:rPr>
              <a:t>‘My Business’.</a:t>
            </a:r>
            <a:endParaRPr lang="en-US" sz="1800" b="0" strike="noStrike" spc="-1">
              <a:latin typeface="Arial"/>
            </a:endParaRPr>
          </a:p>
          <a:p>
            <a:pPr>
              <a:lnSpc>
                <a:spcPct val="100000"/>
              </a:lnSpc>
            </a:pPr>
            <a:r>
              <a:rPr lang="en-US" sz="1800" b="0" strike="noStrike" spc="-1">
                <a:solidFill>
                  <a:srgbClr val="000000"/>
                </a:solidFill>
                <a:latin typeface="Calibri"/>
              </a:rPr>
              <a:t>under</a:t>
            </a:r>
            <a:r>
              <a:rPr lang="en-US" sz="1800" b="1" strike="noStrike" spc="-1">
                <a:solidFill>
                  <a:srgbClr val="000000"/>
                </a:solidFill>
                <a:latin typeface="Calibri"/>
              </a:rPr>
              <a:t> ‘My Business’ </a:t>
            </a:r>
            <a:r>
              <a:rPr lang="en-US" sz="1800" b="0" strike="noStrike" spc="-1">
                <a:solidFill>
                  <a:srgbClr val="000000"/>
                </a:solidFill>
                <a:latin typeface="Calibri"/>
              </a:rPr>
              <a:t>click on </a:t>
            </a:r>
            <a:r>
              <a:rPr lang="en-US" sz="1800" b="1" strike="noStrike" spc="-1">
                <a:solidFill>
                  <a:srgbClr val="000000"/>
                </a:solidFill>
                <a:latin typeface="Calibri"/>
              </a:rPr>
              <a:t>‘Team Dashboard’</a:t>
            </a:r>
            <a:endParaRPr lang="en-US" sz="1800" b="0" strike="noStrike" spc="-1">
              <a:latin typeface="Arial"/>
            </a:endParaRPr>
          </a:p>
        </p:txBody>
      </p:sp>
      <p:sp>
        <p:nvSpPr>
          <p:cNvPr id="727" name="CustomShape 3"/>
          <p:cNvSpPr/>
          <p:nvPr/>
        </p:nvSpPr>
        <p:spPr>
          <a:xfrm flipH="1">
            <a:off x="1297800" y="2167920"/>
            <a:ext cx="1356480" cy="397800"/>
          </a:xfrm>
          <a:custGeom>
            <a:avLst/>
            <a:gdLst/>
            <a:ahLst/>
            <a:cxnLst/>
            <a:rect l="l" t="t" r="r" b="b"/>
            <a:pathLst>
              <a:path w="21600" h="21600">
                <a:moveTo>
                  <a:pt x="0" y="0"/>
                </a:moveTo>
                <a:lnTo>
                  <a:pt x="21600" y="21600"/>
                </a:lnTo>
              </a:path>
            </a:pathLst>
          </a:custGeom>
          <a:noFill/>
          <a:ln w="28440">
            <a:solidFill>
              <a:srgbClr val="FF0000"/>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28" name="TextShape 1"/>
          <p:cNvSpPr txBox="1"/>
          <p:nvPr/>
        </p:nvSpPr>
        <p:spPr>
          <a:xfrm>
            <a:off x="573720" y="322754"/>
            <a:ext cx="8543520" cy="574920"/>
          </a:xfrm>
          <a:prstGeom prst="rect">
            <a:avLst/>
          </a:prstGeom>
          <a:noFill/>
          <a:ln>
            <a:noFill/>
          </a:ln>
        </p:spPr>
        <p:txBody>
          <a:bodyPr anchor="ctr">
            <a:noAutofit/>
          </a:bodyPr>
          <a:lstStyle/>
          <a:p>
            <a:pPr algn="ctr">
              <a:lnSpc>
                <a:spcPct val="90000"/>
              </a:lnSpc>
            </a:pPr>
            <a:r>
              <a:rPr lang="en-US" sz="2400" b="1" strike="noStrike" spc="-1" dirty="0">
                <a:solidFill>
                  <a:srgbClr val="000000"/>
                </a:solidFill>
                <a:latin typeface="Calibri Light"/>
              </a:rPr>
              <a:t>HOW TO UPDATE YOUR ADDRESS OR BANK ACCOUNT DETAILS VIA YOUR BACK OFFICE</a:t>
            </a:r>
            <a:endParaRPr lang="en-US" sz="2400" b="0" strike="noStrike" spc="-1" dirty="0">
              <a:solidFill>
                <a:srgbClr val="000000"/>
              </a:solidFill>
              <a:latin typeface="Calibri"/>
            </a:endParaRPr>
          </a:p>
        </p:txBody>
      </p:sp>
      <p:pic>
        <p:nvPicPr>
          <p:cNvPr id="729" name="Content Placeholder 3"/>
          <p:cNvPicPr/>
          <p:nvPr/>
        </p:nvPicPr>
        <p:blipFill>
          <a:blip r:embed="rId3"/>
          <a:stretch/>
        </p:blipFill>
        <p:spPr>
          <a:xfrm>
            <a:off x="57480" y="982634"/>
            <a:ext cx="9848520" cy="5076360"/>
          </a:xfrm>
          <a:prstGeom prst="rect">
            <a:avLst/>
          </a:prstGeom>
          <a:ln>
            <a:noFill/>
          </a:ln>
        </p:spPr>
      </p:pic>
      <p:sp>
        <p:nvSpPr>
          <p:cNvPr id="730" name="CustomShape 2"/>
          <p:cNvSpPr/>
          <p:nvPr/>
        </p:nvSpPr>
        <p:spPr>
          <a:xfrm flipH="1">
            <a:off x="3215400" y="3380594"/>
            <a:ext cx="1076400" cy="1297440"/>
          </a:xfrm>
          <a:custGeom>
            <a:avLst/>
            <a:gdLst/>
            <a:ahLst/>
            <a:cxnLst/>
            <a:rect l="l" t="t" r="r" b="b"/>
            <a:pathLst>
              <a:path w="21600" h="21600">
                <a:moveTo>
                  <a:pt x="0" y="0"/>
                </a:moveTo>
                <a:lnTo>
                  <a:pt x="21600" y="21600"/>
                </a:lnTo>
              </a:path>
            </a:pathLst>
          </a:custGeom>
          <a:noFill/>
          <a:ln w="38160">
            <a:solidFill>
              <a:srgbClr val="FF0000"/>
            </a:solidFill>
            <a:tailEnd type="triangle" w="med" len="med"/>
          </a:ln>
        </p:spPr>
        <p:style>
          <a:lnRef idx="3">
            <a:schemeClr val="accent2"/>
          </a:lnRef>
          <a:fillRef idx="0">
            <a:schemeClr val="accent2"/>
          </a:fillRef>
          <a:effectRef idx="2">
            <a:schemeClr val="accent2"/>
          </a:effectRef>
          <a:fontRef idx="minor"/>
        </p:style>
      </p:sp>
      <p:sp>
        <p:nvSpPr>
          <p:cNvPr id="731" name="CustomShape 3"/>
          <p:cNvSpPr/>
          <p:nvPr/>
        </p:nvSpPr>
        <p:spPr>
          <a:xfrm>
            <a:off x="4310160" y="2805674"/>
            <a:ext cx="2852640" cy="700200"/>
          </a:xfrm>
          <a:prstGeom prst="rect">
            <a:avLst/>
          </a:prstGeom>
          <a:ln/>
        </p:spPr>
        <p:style>
          <a:lnRef idx="2">
            <a:schemeClr val="accent2"/>
          </a:lnRef>
          <a:fillRef idx="1">
            <a:schemeClr val="lt1"/>
          </a:fillRef>
          <a:effectRef idx="0">
            <a:schemeClr val="accent2"/>
          </a:effectRef>
          <a:fontRef idx="minor"/>
        </p:style>
        <p:txBody>
          <a:bodyPr wrap="none" lIns="90000" tIns="45000" rIns="90000" bIns="45000">
            <a:spAutoFit/>
          </a:bodyPr>
          <a:lstStyle/>
          <a:p>
            <a:pPr algn="ctr">
              <a:lnSpc>
                <a:spcPct val="100000"/>
              </a:lnSpc>
            </a:pPr>
            <a:r>
              <a:rPr lang="en-US" sz="2000" b="0" strike="noStrike" spc="-1">
                <a:solidFill>
                  <a:srgbClr val="000000"/>
                </a:solidFill>
                <a:latin typeface="Calibri"/>
              </a:rPr>
              <a:t>Under</a:t>
            </a:r>
            <a:r>
              <a:rPr lang="en-US" sz="2000" b="1" strike="noStrike" spc="-1">
                <a:solidFill>
                  <a:srgbClr val="000000"/>
                </a:solidFill>
                <a:latin typeface="Calibri"/>
              </a:rPr>
              <a:t> ‘Team Dashboard’ </a:t>
            </a:r>
            <a:endParaRPr lang="en-US" sz="2000" b="0" strike="noStrike" spc="-1">
              <a:latin typeface="Arial"/>
            </a:endParaRPr>
          </a:p>
          <a:p>
            <a:pPr algn="ctr">
              <a:lnSpc>
                <a:spcPct val="100000"/>
              </a:lnSpc>
            </a:pPr>
            <a:r>
              <a:rPr lang="en-US" sz="2000" b="0" strike="noStrike" spc="-1">
                <a:solidFill>
                  <a:srgbClr val="000000"/>
                </a:solidFill>
                <a:latin typeface="Calibri"/>
              </a:rPr>
              <a:t>click on </a:t>
            </a:r>
            <a:r>
              <a:rPr lang="en-US" sz="2000" b="1" strike="noStrike" spc="-1">
                <a:solidFill>
                  <a:srgbClr val="000000"/>
                </a:solidFill>
                <a:latin typeface="Calibri"/>
              </a:rPr>
              <a:t>‘Bank Account’</a:t>
            </a:r>
            <a:endParaRPr lang="en-US" sz="2000" b="0" strike="noStrike" spc="-1">
              <a:latin typeface="Arial"/>
            </a:endParaRPr>
          </a:p>
        </p:txBody>
      </p:sp>
      <p:sp>
        <p:nvSpPr>
          <p:cNvPr id="732" name="CustomShape 4"/>
          <p:cNvSpPr/>
          <p:nvPr/>
        </p:nvSpPr>
        <p:spPr>
          <a:xfrm>
            <a:off x="6946800" y="3675794"/>
            <a:ext cx="294480" cy="1607040"/>
          </a:xfrm>
          <a:prstGeom prst="rightBrace">
            <a:avLst>
              <a:gd name="adj1" fmla="val 8333"/>
              <a:gd name="adj2" fmla="val 50000"/>
            </a:avLst>
          </a:prstGeom>
          <a:noFill/>
          <a:ln>
            <a:solidFill>
              <a:srgbClr val="FF0000"/>
            </a:solidFill>
          </a:ln>
        </p:spPr>
        <p:style>
          <a:lnRef idx="1">
            <a:schemeClr val="accent1"/>
          </a:lnRef>
          <a:fillRef idx="0">
            <a:schemeClr val="accent1"/>
          </a:fillRef>
          <a:effectRef idx="0">
            <a:schemeClr val="accent1"/>
          </a:effectRef>
          <a:fontRef idx="minor"/>
        </p:style>
      </p:sp>
      <p:sp>
        <p:nvSpPr>
          <p:cNvPr id="733" name="CustomShape 5"/>
          <p:cNvSpPr/>
          <p:nvPr/>
        </p:nvSpPr>
        <p:spPr>
          <a:xfrm>
            <a:off x="7252080" y="4186994"/>
            <a:ext cx="1865160" cy="577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rPr>
              <a:t>Input correct bank </a:t>
            </a:r>
            <a:endParaRPr lang="en-US" sz="1600" b="0" strike="noStrike" spc="-1">
              <a:latin typeface="Arial"/>
            </a:endParaRPr>
          </a:p>
          <a:p>
            <a:pPr>
              <a:lnSpc>
                <a:spcPct val="100000"/>
              </a:lnSpc>
            </a:pPr>
            <a:r>
              <a:rPr lang="en-US" sz="1600" b="0" strike="noStrike" spc="-1">
                <a:solidFill>
                  <a:srgbClr val="000000"/>
                </a:solidFill>
                <a:latin typeface="Calibri"/>
              </a:rPr>
              <a:t>Account details here</a:t>
            </a:r>
            <a:endParaRPr lang="en-US" sz="1600" b="0" strike="noStrike" spc="-1">
              <a:latin typeface="Arial"/>
            </a:endParaRPr>
          </a:p>
        </p:txBody>
      </p:sp>
      <p:sp>
        <p:nvSpPr>
          <p:cNvPr id="734" name="CustomShape 6"/>
          <p:cNvSpPr/>
          <p:nvPr/>
        </p:nvSpPr>
        <p:spPr>
          <a:xfrm>
            <a:off x="70440" y="6074114"/>
            <a:ext cx="8443080" cy="364680"/>
          </a:xfrm>
          <a:prstGeom prst="rect">
            <a:avLst/>
          </a:prstGeom>
          <a:ln/>
        </p:spPr>
        <p:style>
          <a:lnRef idx="2">
            <a:schemeClr val="accent2"/>
          </a:lnRef>
          <a:fillRef idx="1">
            <a:schemeClr val="lt1"/>
          </a:fillRef>
          <a:effectRef idx="0">
            <a:schemeClr val="accent2"/>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To update </a:t>
            </a:r>
            <a:r>
              <a:rPr lang="en-US" sz="1800" b="1" strike="noStrike" spc="-1">
                <a:solidFill>
                  <a:srgbClr val="000000"/>
                </a:solidFill>
                <a:latin typeface="Calibri"/>
              </a:rPr>
              <a:t>shipping address</a:t>
            </a:r>
            <a:r>
              <a:rPr lang="en-US" sz="1800" b="0" strike="noStrike" spc="-1">
                <a:solidFill>
                  <a:srgbClr val="000000"/>
                </a:solidFill>
                <a:latin typeface="Calibri"/>
              </a:rPr>
              <a:t> or Billing Address, Click on </a:t>
            </a:r>
            <a:r>
              <a:rPr lang="en-US" sz="1800" b="1" strike="noStrike" spc="-1">
                <a:solidFill>
                  <a:srgbClr val="000000"/>
                </a:solidFill>
                <a:latin typeface="Calibri"/>
              </a:rPr>
              <a:t>‘Address Profile’  </a:t>
            </a:r>
            <a:r>
              <a:rPr lang="en-US" sz="1800" b="0" strike="noStrike" spc="-1">
                <a:solidFill>
                  <a:srgbClr val="000000"/>
                </a:solidFill>
                <a:latin typeface="Calibri"/>
              </a:rPr>
              <a:t>on the left panel</a:t>
            </a:r>
            <a:endParaRPr lang="en-US" sz="1800" b="0" strike="noStrike" spc="-1">
              <a:latin typeface="Arial"/>
            </a:endParaRPr>
          </a:p>
        </p:txBody>
      </p:sp>
      <p:sp>
        <p:nvSpPr>
          <p:cNvPr id="735" name="CustomShape 7"/>
          <p:cNvSpPr/>
          <p:nvPr/>
        </p:nvSpPr>
        <p:spPr>
          <a:xfrm flipH="1" flipV="1">
            <a:off x="1872240" y="3889634"/>
            <a:ext cx="1769400" cy="2169360"/>
          </a:xfrm>
          <a:custGeom>
            <a:avLst/>
            <a:gdLst/>
            <a:ahLst/>
            <a:cxnLst/>
            <a:rect l="l" t="t" r="r" b="b"/>
            <a:pathLst>
              <a:path w="21600" h="21600">
                <a:moveTo>
                  <a:pt x="0" y="0"/>
                </a:moveTo>
                <a:lnTo>
                  <a:pt x="21600" y="21600"/>
                </a:lnTo>
              </a:path>
            </a:pathLst>
          </a:custGeom>
          <a:noFill/>
          <a:ln w="12600">
            <a:solidFill>
              <a:srgbClr val="FF0000"/>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8ECA928E-4333-4D28-906A-D36EA21CB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78" y="1377863"/>
            <a:ext cx="7897043" cy="33653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0120" y="429671"/>
            <a:ext cx="55799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CORPORATE EXECUTIVE</a:t>
            </a:r>
          </a:p>
        </p:txBody>
      </p:sp>
      <p:pic>
        <p:nvPicPr>
          <p:cNvPr id="4" name="Picture 3">
            <a:extLst>
              <a:ext uri="{FF2B5EF4-FFF2-40B4-BE49-F238E27FC236}">
                <a16:creationId xmlns:a16="http://schemas.microsoft.com/office/drawing/2014/main" id="{311C9817-338A-49FE-BDFE-3864EC044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73" y="1114816"/>
            <a:ext cx="9108254" cy="5098093"/>
          </a:xfrm>
          <a:prstGeom prst="rect">
            <a:avLst/>
          </a:prstGeom>
        </p:spPr>
      </p:pic>
    </p:spTree>
    <p:extLst>
      <p:ext uri="{BB962C8B-B14F-4D97-AF65-F5344CB8AC3E}">
        <p14:creationId xmlns:p14="http://schemas.microsoft.com/office/powerpoint/2010/main" val="308816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320" y="429671"/>
            <a:ext cx="6100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WELLNESS ADVISORY BOARD</a:t>
            </a:r>
          </a:p>
        </p:txBody>
      </p:sp>
      <p:pic>
        <p:nvPicPr>
          <p:cNvPr id="4" name="Picture 3">
            <a:extLst>
              <a:ext uri="{FF2B5EF4-FFF2-40B4-BE49-F238E27FC236}">
                <a16:creationId xmlns:a16="http://schemas.microsoft.com/office/drawing/2014/main" id="{C7AC155F-DD15-4849-B1E6-D52AAE94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892" y="1152394"/>
            <a:ext cx="7144215" cy="5088508"/>
          </a:xfrm>
          <a:prstGeom prst="rect">
            <a:avLst/>
          </a:prstGeom>
        </p:spPr>
      </p:pic>
    </p:spTree>
    <p:extLst>
      <p:ext uri="{BB962C8B-B14F-4D97-AF65-F5344CB8AC3E}">
        <p14:creationId xmlns:p14="http://schemas.microsoft.com/office/powerpoint/2010/main" val="358366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420" y="432659"/>
            <a:ext cx="61260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PRODUCT LINE</a:t>
            </a:r>
          </a:p>
        </p:txBody>
      </p:sp>
      <p:sp>
        <p:nvSpPr>
          <p:cNvPr id="3" name="Text Placeholder 2"/>
          <p:cNvSpPr>
            <a:spLocks noGrp="1"/>
          </p:cNvSpPr>
          <p:nvPr>
            <p:ph type="body"/>
          </p:nvPr>
        </p:nvSpPr>
        <p:spPr>
          <a:xfrm>
            <a:off x="414420" y="2818295"/>
            <a:ext cx="9073166" cy="2437590"/>
          </a:xfrm>
        </p:spPr>
        <p:txBody>
          <a:bodyPr/>
          <a:lstStyle/>
          <a:p>
            <a:pPr marL="0" indent="0">
              <a:buNone/>
            </a:pPr>
            <a:endParaRPr lang="en-US" dirty="0"/>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Supplement and Nutritional Support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Energy Performance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Sport Recovery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Skincare and Beauty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Liquid Supplement and Coffee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Sexual Health Products</a:t>
            </a:r>
          </a:p>
        </p:txBody>
      </p:sp>
      <p:sp>
        <p:nvSpPr>
          <p:cNvPr id="4" name="TextBox 3"/>
          <p:cNvSpPr txBox="1"/>
          <p:nvPr/>
        </p:nvSpPr>
        <p:spPr>
          <a:xfrm>
            <a:off x="414420" y="1668162"/>
            <a:ext cx="8890218" cy="1015663"/>
          </a:xfrm>
          <a:prstGeom prst="rect">
            <a:avLst/>
          </a:prstGeom>
          <a:noFill/>
        </p:spPr>
        <p:txBody>
          <a:bodyPr wrap="square" rtlCol="0">
            <a:spAutoFit/>
          </a:bodyPr>
          <a:lstStyle/>
          <a:p>
            <a:r>
              <a:rPr lang="en-US" sz="3000" dirty="0">
                <a:latin typeface="Calibri Light" panose="020F0302020204030204" pitchFamily="34" charset="0"/>
                <a:cs typeface="Calibri Light" panose="020F0302020204030204" pitchFamily="34" charset="0"/>
              </a:rPr>
              <a:t>PURE offers over 65  innovative and medical breakthrough products ranging from:</a:t>
            </a:r>
          </a:p>
        </p:txBody>
      </p:sp>
    </p:spTree>
    <p:extLst>
      <p:ext uri="{BB962C8B-B14F-4D97-AF65-F5344CB8AC3E}">
        <p14:creationId xmlns:p14="http://schemas.microsoft.com/office/powerpoint/2010/main" val="26698426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3119</TotalTime>
  <Words>2958</Words>
  <Application>Microsoft Office PowerPoint</Application>
  <PresentationFormat>A4 Paper (210x297 mm)</PresentationFormat>
  <Paragraphs>740</Paragraphs>
  <Slides>65</Slides>
  <Notes>1</Notes>
  <HiddenSlides>0</HiddenSlides>
  <MMClips>0</MMClips>
  <ScaleCrop>false</ScaleCrop>
  <HeadingPairs>
    <vt:vector size="8" baseType="variant">
      <vt:variant>
        <vt:lpstr>Fonts Used</vt:lpstr>
      </vt:variant>
      <vt:variant>
        <vt:i4>14</vt:i4>
      </vt:variant>
      <vt:variant>
        <vt:lpstr>Theme</vt:lpstr>
      </vt:variant>
      <vt:variant>
        <vt:i4>9</vt:i4>
      </vt:variant>
      <vt:variant>
        <vt:lpstr>Embedded OLE Servers</vt:lpstr>
      </vt:variant>
      <vt:variant>
        <vt:i4>1</vt:i4>
      </vt:variant>
      <vt:variant>
        <vt:lpstr>Slide Titles</vt:lpstr>
      </vt:variant>
      <vt:variant>
        <vt:i4>65</vt:i4>
      </vt:variant>
    </vt:vector>
  </HeadingPairs>
  <TitlesOfParts>
    <vt:vector size="89" baseType="lpstr">
      <vt:lpstr>Agency FB</vt:lpstr>
      <vt:lpstr>Arial</vt:lpstr>
      <vt:lpstr>Arial Black</vt:lpstr>
      <vt:lpstr>Arial Narrow</vt:lpstr>
      <vt:lpstr>Calibri</vt:lpstr>
      <vt:lpstr>Calibri Light</vt:lpstr>
      <vt:lpstr>Century Gothic</vt:lpstr>
      <vt:lpstr>Constantia</vt:lpstr>
      <vt:lpstr>HelveticaNeueLTStd-Bd</vt:lpstr>
      <vt:lpstr>StarSymbol</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6_Office Theme</vt:lpstr>
      <vt:lpstr>Acrobat Document</vt:lpstr>
      <vt:lpstr>PowerPoint Presentation</vt:lpstr>
      <vt:lpstr>WHY PURE</vt:lpstr>
      <vt:lpstr>BUILDING THE NEXT BILLION DOLLAR BRAND TOGETHER</vt:lpstr>
      <vt:lpstr>PowerPoint Presentation</vt:lpstr>
      <vt:lpstr>FACTS ABOUT PURE</vt:lpstr>
      <vt:lpstr>PowerPoint Presentation</vt:lpstr>
      <vt:lpstr>CORPORATE EXECUTIVE</vt:lpstr>
      <vt:lpstr>WELLNESS ADVISORY BOARD</vt:lpstr>
      <vt:lpstr>PRODUCT LINE</vt:lpstr>
      <vt:lpstr>PowerPoint Presentation</vt:lpstr>
      <vt:lpstr>CLEANSE</vt:lpstr>
      <vt:lpstr>CLEANSE</vt:lpstr>
      <vt:lpstr>CLEANSE</vt:lpstr>
      <vt:lpstr>BENEFITS OF CLEANSE</vt:lpstr>
      <vt:lpstr>DAILY BUILD</vt:lpstr>
      <vt:lpstr>DAILY BUILD</vt:lpstr>
      <vt:lpstr>DAILY BUILD</vt:lpstr>
      <vt:lpstr>BENEFITS OF DAILY BUILD</vt:lpstr>
      <vt:lpstr>SLEEPTRIM</vt:lpstr>
      <vt:lpstr>SLEEPTRIM</vt:lpstr>
      <vt:lpstr>BENEFITS OF SLEEPTRIM</vt:lpstr>
      <vt:lpstr>ORGANIC SULFUR</vt:lpstr>
      <vt:lpstr>ORGANIC SULFUR</vt:lpstr>
      <vt:lpstr>BENEFITS OF ORGANIC SULFUR</vt:lpstr>
      <vt:lpstr>PURXCEL</vt:lpstr>
      <vt:lpstr>PURXCEL</vt:lpstr>
      <vt:lpstr>WHY GLUTATHIONE?</vt:lpstr>
      <vt:lpstr>BENEFITS OF GLUTATHIONE</vt:lpstr>
      <vt:lpstr>PROBLEM/DEPLETION OF CELLULAR GLUTATHIONE</vt:lpstr>
      <vt:lpstr>DISEASES ASSOCIATED WITH LOW GLUTATHIONE</vt:lpstr>
      <vt:lpstr>BEYOND GLUTATHIONE</vt:lpstr>
      <vt:lpstr>SUPEROXIDE DISMUTASE (SOD)</vt:lpstr>
      <vt:lpstr>BENEFITS OF SUPER OXIDE DISMUTASE (SOD)</vt:lpstr>
      <vt:lpstr>ALOE ACEMANNAN</vt:lpstr>
      <vt:lpstr>BENEFITS OF ACEMANNAN</vt:lpstr>
      <vt:lpstr>COMPLIMENTARY INGREDIENTS</vt:lpstr>
      <vt:lpstr>PROVEN FACTS ABOUT PURXCEL INGREDIENT</vt:lpstr>
      <vt:lpstr>PURXCEL GLUTATHIONE SUPPORT STUDIES</vt:lpstr>
      <vt:lpstr>PURXCEL SOD SUPPORT STUDIES</vt:lpstr>
      <vt:lpstr>PURXCEL ACEMANNAN SUPPORT STUDIES</vt:lpstr>
      <vt:lpstr>WHAT COULD PURXCEL MEAN FOR ME?</vt:lpstr>
      <vt:lpstr>PRODUCT TESTIMONIALS</vt:lpstr>
      <vt:lpstr>GREAT PRODUCTS = GREAT BUSINESS OPPORTUNITY</vt:lpstr>
      <vt:lpstr>PURE PROSPERITY PLAN</vt:lpstr>
      <vt:lpstr>TEN WAYS TO EARN IN PURE</vt:lpstr>
      <vt:lpstr>EARNING MATRIX</vt:lpstr>
      <vt:lpstr>HOW TO GET STARTED</vt:lpstr>
      <vt:lpstr>RETAIL PROFIT</vt:lpstr>
      <vt:lpstr>PACK BONUS</vt:lpstr>
      <vt:lpstr>SPONSOR BONUS</vt:lpstr>
      <vt:lpstr>TOTAL IMMEDIATE BONUS</vt:lpstr>
      <vt:lpstr>TEAM BONUS (BINARY TREE)</vt:lpstr>
      <vt:lpstr>TEAM BONUS (EXAMPLE)</vt:lpstr>
      <vt:lpstr>HOW TO ACHIEVE RANK</vt:lpstr>
      <vt:lpstr>GENERATIONAL BONUS (SPONSOR TREE)</vt:lpstr>
      <vt:lpstr>RANK BONUS</vt:lpstr>
      <vt:lpstr>LIFESYTLE BONUS</vt:lpstr>
      <vt:lpstr>LEADERSHIP BONUS</vt:lpstr>
      <vt:lpstr>LUXURY INCENTIVE TRIPS</vt:lpstr>
      <vt:lpstr>LUXURY CAR PROGRAMME</vt:lpstr>
      <vt:lpstr>FINANCIAL TESTIMONIALS</vt:lpstr>
      <vt:lpstr>START YOUR JOURNEY TO FINANCIAL  FREEDOM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Ajayi</dc:creator>
  <cp:lastModifiedBy>Frederick Ansah</cp:lastModifiedBy>
  <cp:revision>71</cp:revision>
  <dcterms:created xsi:type="dcterms:W3CDTF">2020-12-07T11:46:27Z</dcterms:created>
  <dcterms:modified xsi:type="dcterms:W3CDTF">2021-01-15T11:33:03Z</dcterms:modified>
</cp:coreProperties>
</file>